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5"/>
  </p:notesMasterIdLst>
  <p:sldIdLst>
    <p:sldId id="256" r:id="rId2"/>
    <p:sldId id="265" r:id="rId3"/>
    <p:sldId id="266" r:id="rId4"/>
    <p:sldId id="263" r:id="rId5"/>
    <p:sldId id="258" r:id="rId6"/>
    <p:sldId id="259" r:id="rId7"/>
    <p:sldId id="260" r:id="rId8"/>
    <p:sldId id="261" r:id="rId9"/>
    <p:sldId id="262" r:id="rId10"/>
    <p:sldId id="264" r:id="rId11"/>
    <p:sldId id="267" r:id="rId12"/>
    <p:sldId id="268" r:id="rId13"/>
    <p:sldId id="269"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926" autoAdjust="0"/>
    <p:restoredTop sz="79713" autoAdjust="0"/>
  </p:normalViewPr>
  <p:slideViewPr>
    <p:cSldViewPr snapToGrid="0">
      <p:cViewPr varScale="1">
        <p:scale>
          <a:sx n="54" d="100"/>
          <a:sy n="54" d="100"/>
        </p:scale>
        <p:origin x="120" y="6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9C3046-C0DA-4891-A8CA-920E79A1F958}" type="datetimeFigureOut">
              <a:rPr lang="en-US" smtClean="0"/>
              <a:pPr/>
              <a:t>2/9/2017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47F5CDF-D57F-44E8-B56C-D9D8113201E8}" type="slidenum">
              <a:rPr lang="en-US" smtClean="0"/>
              <a:pPr/>
              <a:t>‹#›</a:t>
            </a:fld>
            <a:endParaRPr lang="en-US"/>
          </a:p>
        </p:txBody>
      </p:sp>
    </p:spTree>
    <p:extLst>
      <p:ext uri="{BB962C8B-B14F-4D97-AF65-F5344CB8AC3E}">
        <p14:creationId xmlns:p14="http://schemas.microsoft.com/office/powerpoint/2010/main" val="15998521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47F5CDF-D57F-44E8-B56C-D9D8113201E8}" type="slidenum">
              <a:rPr lang="en-US" smtClean="0"/>
              <a:pPr/>
              <a:t>2</a:t>
            </a:fld>
            <a:endParaRPr lang="en-US"/>
          </a:p>
        </p:txBody>
      </p:sp>
    </p:spTree>
    <p:extLst>
      <p:ext uri="{BB962C8B-B14F-4D97-AF65-F5344CB8AC3E}">
        <p14:creationId xmlns:p14="http://schemas.microsoft.com/office/powerpoint/2010/main" val="7615610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Select</a:t>
            </a:r>
            <a:r>
              <a:rPr lang="en-US" baseline="0" dirty="0"/>
              <a:t> which </a:t>
            </a:r>
            <a:r>
              <a:rPr lang="en-US" baseline="0" dirty="0" err="1"/>
              <a:t>Beyonce</a:t>
            </a:r>
            <a:r>
              <a:rPr lang="en-US" baseline="0" dirty="0"/>
              <a:t> you find the most attractive and why did you make </a:t>
            </a:r>
            <a:r>
              <a:rPr lang="en-US" baseline="0"/>
              <a:t>that choice?</a:t>
            </a:r>
            <a:endParaRPr lang="en-US"/>
          </a:p>
        </p:txBody>
      </p:sp>
      <p:sp>
        <p:nvSpPr>
          <p:cNvPr id="4" name="Slide Number Placeholder 3"/>
          <p:cNvSpPr>
            <a:spLocks noGrp="1"/>
          </p:cNvSpPr>
          <p:nvPr>
            <p:ph type="sldNum" sz="quarter" idx="10"/>
          </p:nvPr>
        </p:nvSpPr>
        <p:spPr/>
        <p:txBody>
          <a:bodyPr/>
          <a:lstStyle/>
          <a:p>
            <a:fld id="{247F5CDF-D57F-44E8-B56C-D9D8113201E8}" type="slidenum">
              <a:rPr lang="en-US" smtClean="0"/>
              <a:pPr/>
              <a:t>4</a:t>
            </a:fld>
            <a:endParaRPr lang="en-US"/>
          </a:p>
        </p:txBody>
      </p:sp>
    </p:spTree>
    <p:extLst>
      <p:ext uri="{BB962C8B-B14F-4D97-AF65-F5344CB8AC3E}">
        <p14:creationId xmlns:p14="http://schemas.microsoft.com/office/powerpoint/2010/main" val="1447744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latin typeface="Arial Rounded MT Bold" panose="020F0704030504030204" pitchFamily="34" charset="0"/>
              </a:rPr>
              <a:t>In this video Oprah talks</a:t>
            </a:r>
            <a:r>
              <a:rPr lang="en-US" sz="1200" baseline="0" dirty="0">
                <a:latin typeface="Arial Rounded MT Bold" panose="020F0704030504030204" pitchFamily="34" charset="0"/>
              </a:rPr>
              <a:t> to rhythm and blues vocalist India </a:t>
            </a:r>
            <a:r>
              <a:rPr lang="en-US" sz="1200" baseline="0" dirty="0" err="1">
                <a:latin typeface="Arial Rounded MT Bold" panose="020F0704030504030204" pitchFamily="34" charset="0"/>
              </a:rPr>
              <a:t>Arie</a:t>
            </a:r>
            <a:r>
              <a:rPr lang="en-US" sz="1200" baseline="0" dirty="0">
                <a:latin typeface="Arial Rounded MT Bold" panose="020F0704030504030204" pitchFamily="34" charset="0"/>
              </a:rPr>
              <a:t> about being dark skin in the African American community and how it influenced her life and her career. Also the articles speaks to other African American who have faced similar road blocks and let downs because the hue of their skin was darker than those accepted in popular culture.</a:t>
            </a:r>
            <a:endParaRPr lang="en-US" sz="1200" dirty="0">
              <a:latin typeface="Arial Rounded MT Bold" panose="020F0704030504030204" pitchFamily="34" charset="0"/>
            </a:endParaRPr>
          </a:p>
        </p:txBody>
      </p:sp>
      <p:sp>
        <p:nvSpPr>
          <p:cNvPr id="4" name="Slide Number Placeholder 3"/>
          <p:cNvSpPr>
            <a:spLocks noGrp="1"/>
          </p:cNvSpPr>
          <p:nvPr>
            <p:ph type="sldNum" sz="quarter" idx="10"/>
          </p:nvPr>
        </p:nvSpPr>
        <p:spPr/>
        <p:txBody>
          <a:bodyPr/>
          <a:lstStyle/>
          <a:p>
            <a:fld id="{247F5CDF-D57F-44E8-B56C-D9D8113201E8}" type="slidenum">
              <a:rPr lang="en-US" smtClean="0"/>
              <a:pPr/>
              <a:t>5</a:t>
            </a:fld>
            <a:endParaRPr lang="en-US"/>
          </a:p>
        </p:txBody>
      </p:sp>
    </p:spTree>
    <p:extLst>
      <p:ext uri="{BB962C8B-B14F-4D97-AF65-F5344CB8AC3E}">
        <p14:creationId xmlns:p14="http://schemas.microsoft.com/office/powerpoint/2010/main" val="3362174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Arial Rounded MT Bold" panose="020F0704030504030204" pitchFamily="34" charset="0"/>
              </a:rPr>
              <a:t>Colorism can be defined as a racial</a:t>
            </a:r>
            <a:r>
              <a:rPr lang="en-US" baseline="0" dirty="0">
                <a:latin typeface="Arial Rounded MT Bold" panose="020F0704030504030204" pitchFamily="34" charset="0"/>
              </a:rPr>
              <a:t> divide in the African American community. Colorism affects dark skinned and light skinned women in the African American community. This divide has plagued the African American community for centuries.  The divide has escalated in the past 50 years into media, entertainment industry as well as some individuals every day life.</a:t>
            </a:r>
            <a:endParaRPr lang="en-US" dirty="0">
              <a:latin typeface="Arial Rounded MT Bold" panose="020F0704030504030204" pitchFamily="34" charset="0"/>
            </a:endParaRPr>
          </a:p>
          <a:p>
            <a:endParaRPr lang="en-US" dirty="0"/>
          </a:p>
        </p:txBody>
      </p:sp>
      <p:sp>
        <p:nvSpPr>
          <p:cNvPr id="4" name="Slide Number Placeholder 3"/>
          <p:cNvSpPr>
            <a:spLocks noGrp="1"/>
          </p:cNvSpPr>
          <p:nvPr>
            <p:ph type="sldNum" sz="quarter" idx="10"/>
          </p:nvPr>
        </p:nvSpPr>
        <p:spPr/>
        <p:txBody>
          <a:bodyPr/>
          <a:lstStyle/>
          <a:p>
            <a:fld id="{247F5CDF-D57F-44E8-B56C-D9D8113201E8}" type="slidenum">
              <a:rPr lang="en-US" smtClean="0"/>
              <a:pPr/>
              <a:t>6</a:t>
            </a:fld>
            <a:endParaRPr lang="en-US"/>
          </a:p>
        </p:txBody>
      </p:sp>
    </p:spTree>
    <p:extLst>
      <p:ext uri="{BB962C8B-B14F-4D97-AF65-F5344CB8AC3E}">
        <p14:creationId xmlns:p14="http://schemas.microsoft.com/office/powerpoint/2010/main" val="11549416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Rounded MT Bold" panose="020F0704030504030204" pitchFamily="34" charset="0"/>
              </a:rPr>
              <a:t>The number</a:t>
            </a:r>
            <a:r>
              <a:rPr lang="en-US" baseline="0" dirty="0">
                <a:latin typeface="Arial Rounded MT Bold" panose="020F0704030504030204" pitchFamily="34" charset="0"/>
              </a:rPr>
              <a:t> one stigma faced by dark skin women is they are unattractive and not appealing to the eye. Because they face so much adversity within their own race the issue has made its way into mainstream media. It is highly noticeable in blockbuster movies, television shows, commercials etc. dark skin women are avoided and lighter skin women are praised and considered to be the only attractive, successful and love interest in film, television and the media. Like the main character in the novel </a:t>
            </a:r>
            <a:r>
              <a:rPr lang="en-US" i="1" baseline="0" dirty="0">
                <a:latin typeface="Arial Rounded MT Bold" panose="020F0704030504030204" pitchFamily="34" charset="0"/>
              </a:rPr>
              <a:t>The Skin I’m In</a:t>
            </a:r>
            <a:r>
              <a:rPr lang="en-US" i="0" baseline="0" dirty="0">
                <a:latin typeface="Arial Rounded MT Bold" panose="020F0704030504030204" pitchFamily="34" charset="0"/>
              </a:rPr>
              <a:t> Malika is made fun of because she is dark skin and she begins to feel defeated. She begins to believe what others are saying about her. The only ones giving her a hard time are black students. </a:t>
            </a:r>
            <a:endParaRPr lang="en-US" dirty="0">
              <a:latin typeface="Arial Rounded MT Bold" panose="020F0704030504030204" pitchFamily="34" charset="0"/>
            </a:endParaRPr>
          </a:p>
        </p:txBody>
      </p:sp>
      <p:sp>
        <p:nvSpPr>
          <p:cNvPr id="4" name="Slide Number Placeholder 3"/>
          <p:cNvSpPr>
            <a:spLocks noGrp="1"/>
          </p:cNvSpPr>
          <p:nvPr>
            <p:ph type="sldNum" sz="quarter" idx="10"/>
          </p:nvPr>
        </p:nvSpPr>
        <p:spPr/>
        <p:txBody>
          <a:bodyPr/>
          <a:lstStyle/>
          <a:p>
            <a:fld id="{247F5CDF-D57F-44E8-B56C-D9D8113201E8}" type="slidenum">
              <a:rPr lang="en-US" smtClean="0"/>
              <a:pPr/>
              <a:t>7</a:t>
            </a:fld>
            <a:endParaRPr lang="en-US"/>
          </a:p>
        </p:txBody>
      </p:sp>
    </p:spTree>
    <p:extLst>
      <p:ext uri="{BB962C8B-B14F-4D97-AF65-F5344CB8AC3E}">
        <p14:creationId xmlns:p14="http://schemas.microsoft.com/office/powerpoint/2010/main" val="31928983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Rounded MT Bold" panose="020F0704030504030204" pitchFamily="34" charset="0"/>
              </a:rPr>
              <a:t>Notice</a:t>
            </a:r>
            <a:r>
              <a:rPr lang="en-US" baseline="0" dirty="0">
                <a:latin typeface="Arial Rounded MT Bold" panose="020F0704030504030204" pitchFamily="34" charset="0"/>
              </a:rPr>
              <a:t> how </a:t>
            </a:r>
            <a:r>
              <a:rPr lang="en-US" baseline="0" dirty="0" err="1">
                <a:latin typeface="Arial Rounded MT Bold" panose="020F0704030504030204" pitchFamily="34" charset="0"/>
              </a:rPr>
              <a:t>Beyonce</a:t>
            </a:r>
            <a:r>
              <a:rPr lang="en-US" baseline="0" dirty="0">
                <a:latin typeface="Arial Rounded MT Bold" panose="020F0704030504030204" pitchFamily="34" charset="0"/>
              </a:rPr>
              <a:t> a popular musician has been transformed into someone who is African American however she has been mainstreamed to appear lighter in skin tone as well as the color of her hair. She has been transformed to a much lighter black woman with blonde hair. However, prior to her popularity her skin was slightly darker as was her hair. The more she became a household name the more her physical features changed. This drastic change perpetuated the myth that lighter is better and more attractive. This sent the message that black isn’t beautiful…only if you fall on the lighter side of the spectrum are you considered attractive, desirable, dateable…beautiful.</a:t>
            </a:r>
            <a:endParaRPr lang="en-US" dirty="0">
              <a:latin typeface="Arial Rounded MT Bold" panose="020F0704030504030204" pitchFamily="34" charset="0"/>
            </a:endParaRPr>
          </a:p>
        </p:txBody>
      </p:sp>
      <p:sp>
        <p:nvSpPr>
          <p:cNvPr id="4" name="Slide Number Placeholder 3"/>
          <p:cNvSpPr>
            <a:spLocks noGrp="1"/>
          </p:cNvSpPr>
          <p:nvPr>
            <p:ph type="sldNum" sz="quarter" idx="10"/>
          </p:nvPr>
        </p:nvSpPr>
        <p:spPr/>
        <p:txBody>
          <a:bodyPr/>
          <a:lstStyle/>
          <a:p>
            <a:fld id="{247F5CDF-D57F-44E8-B56C-D9D8113201E8}" type="slidenum">
              <a:rPr lang="en-US" smtClean="0"/>
              <a:pPr/>
              <a:t>8</a:t>
            </a:fld>
            <a:endParaRPr lang="en-US"/>
          </a:p>
        </p:txBody>
      </p:sp>
    </p:spTree>
    <p:extLst>
      <p:ext uri="{BB962C8B-B14F-4D97-AF65-F5344CB8AC3E}">
        <p14:creationId xmlns:p14="http://schemas.microsoft.com/office/powerpoint/2010/main" val="33125744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Rounded MT Bold" panose="020F0704030504030204" pitchFamily="34" charset="0"/>
              </a:rPr>
              <a:t>As</a:t>
            </a:r>
            <a:r>
              <a:rPr lang="en-US" baseline="0" dirty="0">
                <a:latin typeface="Arial Rounded MT Bold" panose="020F0704030504030204" pitchFamily="34" charset="0"/>
              </a:rPr>
              <a:t> one can see both light skin girls and dark skin girls both faced their own adversity because of their skin tones. However, dark skin girls found it harder to accept and relate to lighter skin girls because the dark skin girls felt that light skin girls were given everything they could not. Light skin girls just wanted to be accepted by the darker skin girls because when it all boiled down to it we are all black. In this video it will showcase how light girls try to heal through all the verbal abuse they faced because they had a light shade of skin</a:t>
            </a:r>
            <a:endParaRPr lang="en-US" dirty="0">
              <a:latin typeface="Arial Rounded MT Bold" panose="020F0704030504030204" pitchFamily="34" charset="0"/>
            </a:endParaRPr>
          </a:p>
        </p:txBody>
      </p:sp>
      <p:sp>
        <p:nvSpPr>
          <p:cNvPr id="4" name="Slide Number Placeholder 3"/>
          <p:cNvSpPr>
            <a:spLocks noGrp="1"/>
          </p:cNvSpPr>
          <p:nvPr>
            <p:ph type="sldNum" sz="quarter" idx="10"/>
          </p:nvPr>
        </p:nvSpPr>
        <p:spPr/>
        <p:txBody>
          <a:bodyPr/>
          <a:lstStyle/>
          <a:p>
            <a:fld id="{247F5CDF-D57F-44E8-B56C-D9D8113201E8}" type="slidenum">
              <a:rPr lang="en-US" smtClean="0"/>
              <a:pPr/>
              <a:t>9</a:t>
            </a:fld>
            <a:endParaRPr lang="en-US"/>
          </a:p>
        </p:txBody>
      </p:sp>
    </p:spTree>
    <p:extLst>
      <p:ext uri="{BB962C8B-B14F-4D97-AF65-F5344CB8AC3E}">
        <p14:creationId xmlns:p14="http://schemas.microsoft.com/office/powerpoint/2010/main" val="18688090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Rounded MT Bold" panose="020F0704030504030204" pitchFamily="34" charset="0"/>
              </a:rPr>
              <a:t>Now</a:t>
            </a:r>
            <a:r>
              <a:rPr lang="en-US" baseline="0" dirty="0">
                <a:latin typeface="Arial Rounded MT Bold" panose="020F0704030504030204" pitchFamily="34" charset="0"/>
              </a:rPr>
              <a:t> that you have become more familiar with “colorism” identify examples that the media, film and television have heighten the divide in the African American community. How has the media, television and film influenced popular actresses and musicians in their appearance? Who do you know that have features of someone of another race…i.e. hair weaves, relaxed (straight) hair, etc.?</a:t>
            </a:r>
            <a:endParaRPr lang="en-US" dirty="0">
              <a:latin typeface="Arial Rounded MT Bold" panose="020F0704030504030204" pitchFamily="34" charset="0"/>
            </a:endParaRPr>
          </a:p>
        </p:txBody>
      </p:sp>
      <p:sp>
        <p:nvSpPr>
          <p:cNvPr id="4" name="Slide Number Placeholder 3"/>
          <p:cNvSpPr>
            <a:spLocks noGrp="1"/>
          </p:cNvSpPr>
          <p:nvPr>
            <p:ph type="sldNum" sz="quarter" idx="10"/>
          </p:nvPr>
        </p:nvSpPr>
        <p:spPr/>
        <p:txBody>
          <a:bodyPr/>
          <a:lstStyle/>
          <a:p>
            <a:fld id="{247F5CDF-D57F-44E8-B56C-D9D8113201E8}" type="slidenum">
              <a:rPr lang="en-US" smtClean="0"/>
              <a:pPr/>
              <a:t>10</a:t>
            </a:fld>
            <a:endParaRPr lang="en-US"/>
          </a:p>
        </p:txBody>
      </p:sp>
    </p:spTree>
    <p:extLst>
      <p:ext uri="{BB962C8B-B14F-4D97-AF65-F5344CB8AC3E}">
        <p14:creationId xmlns:p14="http://schemas.microsoft.com/office/powerpoint/2010/main" val="2862356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Guided Response: Read your peers posts and respond to at least three of them. Use your posts, personal experience, to support or debate their post. If there are differences of opinions remember to keep it respectful and provide examples to support your opinion.</a:t>
            </a:r>
            <a:endParaRPr lang="en-US" dirty="0"/>
          </a:p>
        </p:txBody>
      </p:sp>
      <p:sp>
        <p:nvSpPr>
          <p:cNvPr id="4" name="Slide Number Placeholder 3"/>
          <p:cNvSpPr>
            <a:spLocks noGrp="1"/>
          </p:cNvSpPr>
          <p:nvPr>
            <p:ph type="sldNum" sz="quarter" idx="10"/>
          </p:nvPr>
        </p:nvSpPr>
        <p:spPr/>
        <p:txBody>
          <a:bodyPr/>
          <a:lstStyle/>
          <a:p>
            <a:fld id="{247F5CDF-D57F-44E8-B56C-D9D8113201E8}" type="slidenum">
              <a:rPr lang="en-US" smtClean="0"/>
              <a:pPr/>
              <a:t>11</a:t>
            </a:fld>
            <a:endParaRPr lang="en-US"/>
          </a:p>
        </p:txBody>
      </p:sp>
    </p:spTree>
    <p:extLst>
      <p:ext uri="{BB962C8B-B14F-4D97-AF65-F5344CB8AC3E}">
        <p14:creationId xmlns:p14="http://schemas.microsoft.com/office/powerpoint/2010/main" val="16325473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5923F103-BC34-4FE4-A40E-EDDEECFDA5D0}" type="datetimeFigureOut">
              <a:rPr lang="en-US" dirty="0"/>
              <a:pPr/>
              <a:t>2/9/2017</a:t>
            </a:fld>
            <a:endParaRPr lang="en-US" dirty="0"/>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r>
              <a:rPr lang="en-US" dirty="0"/>
              <a:t>
              </a:t>
            </a:r>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3A1CC3-2375-41D4-9E03-427CAF2A4C1A}" type="datetimeFigureOut">
              <a:rPr lang="en-US" dirty="0"/>
              <a:pPr/>
              <a:t>2/9/2017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FF16868-8199-4C2C-A5B1-63AEE139F88E}"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AD9FF7F-6988-44CC-821B-644E70CD2F73}"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C12C299-16B2-4475-990D-751901EACC14}"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9FE86839-B9D8-4651-8783-F325ECE74E65}" type="datetimeFigureOut">
              <a:rPr lang="en-US" dirty="0"/>
              <a:pPr/>
              <a:t>2/9/2017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D484F64-32F6-45C5-931F-ADC1662401D0}" type="datetimeFigureOut">
              <a:rPr lang="en-US" dirty="0"/>
              <a:pPr/>
              <a:t>2/9/2017</a:t>
            </a:fld>
            <a:endParaRPr lang="en-US" dirty="0"/>
          </a:p>
        </p:txBody>
      </p:sp>
      <p:sp>
        <p:nvSpPr>
          <p:cNvPr id="8" name="Footer Placeholder 7"/>
          <p:cNvSpPr>
            <a:spLocks noGrp="1"/>
          </p:cNvSpPr>
          <p:nvPr>
            <p:ph type="ftr" sz="quarter" idx="11"/>
          </p:nvPr>
        </p:nvSpPr>
        <p:spPr>
          <a:xfrm>
            <a:off x="561111" y="6391838"/>
            <a:ext cx="3644282" cy="304801"/>
          </a:xfrm>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53086D93-FCAC-47E0-A2EE-787E62CA814C}"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CDA879A6-0FD0-4734-A311-86BFCA472E6E}"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dirty="0"/>
              <a:pPr/>
              <a:t>2/9/2017</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dirty="0"/>
              <a:pPr/>
              <a:t>2/9/2017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dirty="0"/>
              <a:pPr/>
              <a:t>2/9/2017</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dirty="0"/>
              <a:pPr/>
              <a:t>2/9/2017</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dirty="0"/>
              <a:pPr/>
              <a:t>2/9/2017</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dirty="0"/>
              <a:pPr/>
              <a:t>2/9/2017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dirty="0"/>
              <a:pPr/>
              <a:t>2/9/2017</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2BE451C3-0FF4-47C4-B829-773ADF60F88C}" type="datetimeFigureOut">
              <a:rPr lang="en-US" dirty="0"/>
              <a:pPr/>
              <a:t>2/9/2017</a:t>
            </a:fld>
            <a:endParaRPr lang="en-US" dirty="0"/>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r>
              <a:rPr lang="en-US" dirty="0"/>
              <a:t>
              </a:t>
            </a:r>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73"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72"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cholar.harvard.edu/jlhochschild/publications/skin-color-paradox-and-american-racial-order"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youtube.com/watch?v=mFnDtmjvS7Q"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mFnDtmjvS7Q" TargetMode="External"/><Relationship Id="rId2" Type="http://schemas.openxmlformats.org/officeDocument/2006/relationships/hyperlink" Target="http://scholar.harvard.edu/jlhochschild/publications/skin-color-paradox-and-american-racial-order" TargetMode="External"/><Relationship Id="rId1" Type="http://schemas.openxmlformats.org/officeDocument/2006/relationships/slideLayout" Target="../slideLayouts/slideLayout14.xml"/><Relationship Id="rId4" Type="http://schemas.openxmlformats.org/officeDocument/2006/relationships/hyperlink" Target="https://www.youtube.com/watch?v=qmeBZYUtU9E"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ideo" Target="https://www.youtube.com/embed/_M-zV7ZJwNk" TargetMode="Externa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kN_81iytSXU" TargetMode="External"/><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808074"/>
            <a:ext cx="8825658" cy="2913321"/>
          </a:xfrm>
        </p:spPr>
        <p:txBody>
          <a:bodyPr/>
          <a:lstStyle/>
          <a:p>
            <a:pPr algn="ctr"/>
            <a:r>
              <a:rPr lang="en-US" sz="3600" b="1" dirty="0">
                <a:latin typeface="Arial Rounded MT Bold" pitchFamily="34" charset="0"/>
              </a:rPr>
              <a:t>Supporting Learning and Leadership with Technology</a:t>
            </a:r>
            <a:br>
              <a:rPr lang="en-US" sz="3600" b="1" dirty="0">
                <a:latin typeface="Arial Rounded MT Bold" pitchFamily="34" charset="0"/>
              </a:rPr>
            </a:br>
            <a:r>
              <a:rPr lang="en-US" sz="3600" b="1" dirty="0">
                <a:latin typeface="Arial Rounded MT Bold" pitchFamily="34" charset="0"/>
              </a:rPr>
              <a:t>EDU 697</a:t>
            </a:r>
            <a:br>
              <a:rPr lang="en-US" sz="3600" b="1" dirty="0">
                <a:latin typeface="Arial Rounded MT Bold" pitchFamily="34" charset="0"/>
              </a:rPr>
            </a:br>
            <a:r>
              <a:rPr lang="en-US" sz="3600" b="1" dirty="0">
                <a:latin typeface="Arial Rounded MT Bold" pitchFamily="34" charset="0"/>
              </a:rPr>
              <a:t>Ashford University</a:t>
            </a:r>
            <a:br>
              <a:rPr lang="en-US" sz="3600" b="1" dirty="0">
                <a:latin typeface="Arial Rounded MT Bold" pitchFamily="34" charset="0"/>
              </a:rPr>
            </a:br>
            <a:r>
              <a:rPr lang="en-US" sz="3600" b="1" dirty="0">
                <a:latin typeface="Arial Rounded MT Bold" pitchFamily="34" charset="0"/>
              </a:rPr>
              <a:t>Capstone: A project Approach</a:t>
            </a:r>
          </a:p>
        </p:txBody>
      </p:sp>
      <p:sp>
        <p:nvSpPr>
          <p:cNvPr id="3" name="Subtitle 2"/>
          <p:cNvSpPr>
            <a:spLocks noGrp="1"/>
          </p:cNvSpPr>
          <p:nvPr>
            <p:ph type="subTitle" idx="1"/>
          </p:nvPr>
        </p:nvSpPr>
        <p:spPr/>
        <p:txBody>
          <a:bodyPr>
            <a:normAutofit/>
          </a:bodyPr>
          <a:lstStyle/>
          <a:p>
            <a:pPr algn="ctr"/>
            <a:r>
              <a:rPr lang="en-US" sz="3600" dirty="0">
                <a:latin typeface="Arial Rounded MT Bold" panose="020F0704030504030204" pitchFamily="34" charset="0"/>
              </a:rPr>
              <a:t>Kimberly Thomas</a:t>
            </a:r>
          </a:p>
        </p:txBody>
      </p:sp>
    </p:spTree>
    <p:extLst>
      <p:ext uri="{BB962C8B-B14F-4D97-AF65-F5344CB8AC3E}">
        <p14:creationId xmlns:p14="http://schemas.microsoft.com/office/powerpoint/2010/main" val="35643220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latin typeface="Arial Rounded MT Bold" panose="020F0704030504030204" pitchFamily="34" charset="0"/>
              </a:rPr>
              <a:t>COLORISM IN THE AFRICAN AMERICAN COMMUNITY</a:t>
            </a:r>
          </a:p>
        </p:txBody>
      </p:sp>
      <p:pic>
        <p:nvPicPr>
          <p:cNvPr id="5122" name="Picture 2" descr="http://www.voice-online.co.uk/sites/default/files/imagecache/455/VO-1458-p20-NEW-Beyonc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401219" y="2763837"/>
            <a:ext cx="4333875"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99395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Discussion 1 on Course Sites</a:t>
            </a:r>
          </a:p>
        </p:txBody>
      </p:sp>
      <p:sp>
        <p:nvSpPr>
          <p:cNvPr id="3" name="Content Placeholder 2"/>
          <p:cNvSpPr>
            <a:spLocks noGrp="1"/>
          </p:cNvSpPr>
          <p:nvPr>
            <p:ph idx="1"/>
          </p:nvPr>
        </p:nvSpPr>
        <p:spPr>
          <a:xfrm>
            <a:off x="0" y="2510118"/>
            <a:ext cx="11923059" cy="4347882"/>
          </a:xfrm>
        </p:spPr>
        <p:txBody>
          <a:bodyPr>
            <a:normAutofit/>
          </a:bodyPr>
          <a:lstStyle/>
          <a:p>
            <a:r>
              <a:rPr lang="en-US" sz="2000" dirty="0">
                <a:latin typeface="Arial Rounded MT Bold" panose="020F0704030504030204" pitchFamily="34" charset="0"/>
              </a:rPr>
              <a:t>Closely review </a:t>
            </a:r>
            <a:r>
              <a:rPr lang="en-US" sz="2000" u="sng" dirty="0">
                <a:latin typeface="Arial Rounded MT Bold" panose="020F0704030504030204" pitchFamily="34" charset="0"/>
                <a:hlinkClick r:id="rId3"/>
              </a:rPr>
              <a:t>The Skin Color Paradox and the American Racial Order</a:t>
            </a:r>
            <a:r>
              <a:rPr lang="en-US" sz="2000" dirty="0">
                <a:latin typeface="Arial Rounded MT Bold" panose="020F0704030504030204" pitchFamily="34" charset="0"/>
              </a:rPr>
              <a:t> (</a:t>
            </a:r>
            <a:r>
              <a:rPr lang="en-US" sz="2000" dirty="0" err="1">
                <a:latin typeface="Arial Rounded MT Bold" panose="020F0704030504030204" pitchFamily="34" charset="0"/>
              </a:rPr>
              <a:t>Hoschild</a:t>
            </a:r>
            <a:r>
              <a:rPr lang="en-US" sz="2000" dirty="0">
                <a:latin typeface="Arial Rounded MT Bold" panose="020F0704030504030204" pitchFamily="34" charset="0"/>
              </a:rPr>
              <a:t>, 2007). In this document Dr. </a:t>
            </a:r>
            <a:r>
              <a:rPr lang="en-US" sz="2000" dirty="0" err="1">
                <a:latin typeface="Arial Rounded MT Bold" panose="020F0704030504030204" pitchFamily="34" charset="0"/>
              </a:rPr>
              <a:t>Hoschild</a:t>
            </a:r>
            <a:r>
              <a:rPr lang="en-US" sz="2000" dirty="0">
                <a:latin typeface="Arial Rounded MT Bold" panose="020F0704030504030204" pitchFamily="34" charset="0"/>
              </a:rPr>
              <a:t> focuses on “the skin color paradox,” after reading this article how does the article and Sharon Flake’s novel </a:t>
            </a:r>
            <a:r>
              <a:rPr lang="en-US" sz="2000" i="1" dirty="0">
                <a:latin typeface="Arial Rounded MT Bold" panose="020F0704030504030204" pitchFamily="34" charset="0"/>
              </a:rPr>
              <a:t>The Skin I’m In</a:t>
            </a:r>
            <a:r>
              <a:rPr lang="en-US" sz="2000" dirty="0">
                <a:latin typeface="Arial Rounded MT Bold" panose="020F0704030504030204" pitchFamily="34" charset="0"/>
              </a:rPr>
              <a:t> compare and contrast one another. Provide examples of similarities based “colorism” from the novel and “the skin color paradox.” Next, provide examples on the differences between the two.</a:t>
            </a:r>
          </a:p>
          <a:p>
            <a:pPr marL="0" indent="0">
              <a:buNone/>
            </a:pPr>
            <a:endParaRPr lang="en-US" sz="2000" dirty="0">
              <a:latin typeface="Arial Rounded MT Bold" panose="020F0704030504030204" pitchFamily="34" charset="0"/>
            </a:endParaRPr>
          </a:p>
          <a:p>
            <a:r>
              <a:rPr lang="en-US" sz="2000" dirty="0">
                <a:latin typeface="Arial Rounded MT Bold" panose="020F0704030504030204" pitchFamily="34" charset="0"/>
              </a:rPr>
              <a:t> View the YouTube video </a:t>
            </a:r>
            <a:r>
              <a:rPr lang="en-US" sz="2000" i="1" dirty="0">
                <a:latin typeface="Arial Rounded MT Bold" panose="020F0704030504030204" pitchFamily="34" charset="0"/>
              </a:rPr>
              <a:t>Pretty for a Dark Girl: Colorism in the Black Community</a:t>
            </a:r>
            <a:r>
              <a:rPr lang="en-US" sz="2000" dirty="0">
                <a:latin typeface="Arial Rounded MT Bold" panose="020F0704030504030204" pitchFamily="34" charset="0"/>
              </a:rPr>
              <a:t> </a:t>
            </a:r>
            <a:r>
              <a:rPr lang="en-US" sz="2000" u="sng" dirty="0">
                <a:latin typeface="Arial Rounded MT Bold" panose="020F0704030504030204" pitchFamily="34" charset="0"/>
                <a:hlinkClick r:id="rId4"/>
              </a:rPr>
              <a:t>https://www.youtube.com/watch?v=mFnDtmjvS7Q</a:t>
            </a:r>
            <a:r>
              <a:rPr lang="en-US" sz="2000" dirty="0">
                <a:latin typeface="Arial Rounded MT Bold" panose="020F0704030504030204" pitchFamily="34" charset="0"/>
              </a:rPr>
              <a:t> and explain from your perspective why there is a racial divide among the black community especially in regard to African American females?  In your opinion where do you think this divide stems from and who contributed to this divide?</a:t>
            </a:r>
          </a:p>
          <a:p>
            <a:endParaRPr lang="en-US" dirty="0"/>
          </a:p>
        </p:txBody>
      </p:sp>
    </p:spTree>
    <p:extLst>
      <p:ext uri="{BB962C8B-B14F-4D97-AF65-F5344CB8AC3E}">
        <p14:creationId xmlns:p14="http://schemas.microsoft.com/office/powerpoint/2010/main" val="2252456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Assignment</a:t>
            </a:r>
          </a:p>
        </p:txBody>
      </p:sp>
      <p:sp>
        <p:nvSpPr>
          <p:cNvPr id="3" name="Content Placeholder 2"/>
          <p:cNvSpPr>
            <a:spLocks noGrp="1"/>
          </p:cNvSpPr>
          <p:nvPr>
            <p:ph idx="1"/>
          </p:nvPr>
        </p:nvSpPr>
        <p:spPr>
          <a:xfrm>
            <a:off x="0" y="2312894"/>
            <a:ext cx="12192000" cy="4545106"/>
          </a:xfrm>
        </p:spPr>
        <p:txBody>
          <a:bodyPr>
            <a:normAutofit/>
          </a:bodyPr>
          <a:lstStyle/>
          <a:p>
            <a:pPr lvl="0"/>
            <a:r>
              <a:rPr lang="en-US" sz="2000" dirty="0">
                <a:latin typeface="Arial Rounded MT Bold" panose="020F0704030504030204" pitchFamily="34" charset="0"/>
              </a:rPr>
              <a:t>Create a 10 slide presentation explaining colorism. Within the presentation incorporate a video that contains you interviewing four African American females. Ask them if they are familiar with the term “colorism.” Be sure to include the following:</a:t>
            </a:r>
          </a:p>
          <a:p>
            <a:pPr marL="0" lvl="0" indent="0">
              <a:buNone/>
            </a:pPr>
            <a:endParaRPr lang="en-US" sz="2000" dirty="0">
              <a:latin typeface="Arial Rounded MT Bold" panose="020F0704030504030204" pitchFamily="34" charset="0"/>
            </a:endParaRPr>
          </a:p>
          <a:p>
            <a:pPr lvl="0"/>
            <a:r>
              <a:rPr lang="en-US" sz="2000" dirty="0">
                <a:latin typeface="Arial Rounded MT Bold" panose="020F0704030504030204" pitchFamily="34" charset="0"/>
              </a:rPr>
              <a:t> Based on their knowledge ask them each at least 5 thought provoking questions in regard to colorism and how it has affected their lives. If you encounter anyone who isn’t familiar with the term explain to them what “colorism” is and proceed to ask your questions.</a:t>
            </a:r>
          </a:p>
          <a:p>
            <a:pPr marL="0" lvl="0" indent="0">
              <a:buNone/>
            </a:pPr>
            <a:endParaRPr lang="en-US" sz="2000" dirty="0">
              <a:latin typeface="Arial Rounded MT Bold" panose="020F0704030504030204" pitchFamily="34" charset="0"/>
            </a:endParaRPr>
          </a:p>
          <a:p>
            <a:pPr lvl="0"/>
            <a:r>
              <a:rPr lang="en-US" sz="2000" dirty="0">
                <a:latin typeface="Arial Rounded MT Bold" panose="020F0704030504030204" pitchFamily="34" charset="0"/>
              </a:rPr>
              <a:t>After the interview, take the information and explain how the people you interviewed had in common with the main character Malika in the novel. </a:t>
            </a:r>
          </a:p>
          <a:p>
            <a:pPr lvl="0"/>
            <a:r>
              <a:rPr lang="en-US" sz="2000" dirty="0">
                <a:latin typeface="Arial Rounded MT Bold" panose="020F0704030504030204" pitchFamily="34" charset="0"/>
              </a:rPr>
              <a:t>Conclude with your thoughts on “colorism” and offer suggestions on how it can be rectified.</a:t>
            </a:r>
          </a:p>
          <a:p>
            <a:endParaRPr lang="en-US" dirty="0"/>
          </a:p>
        </p:txBody>
      </p:sp>
    </p:spTree>
    <p:extLst>
      <p:ext uri="{BB962C8B-B14F-4D97-AF65-F5344CB8AC3E}">
        <p14:creationId xmlns:p14="http://schemas.microsoft.com/office/powerpoint/2010/main" val="42111853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Quiz</a:t>
            </a:r>
          </a:p>
        </p:txBody>
      </p:sp>
      <p:sp>
        <p:nvSpPr>
          <p:cNvPr id="3" name="Content Placeholder 2"/>
          <p:cNvSpPr>
            <a:spLocks noGrp="1"/>
          </p:cNvSpPr>
          <p:nvPr>
            <p:ph idx="1"/>
          </p:nvPr>
        </p:nvSpPr>
        <p:spPr>
          <a:xfrm>
            <a:off x="0" y="2603500"/>
            <a:ext cx="12048565" cy="4254500"/>
          </a:xfrm>
        </p:spPr>
        <p:txBody>
          <a:bodyPr>
            <a:normAutofit/>
          </a:bodyPr>
          <a:lstStyle/>
          <a:p>
            <a:pPr lvl="0"/>
            <a:r>
              <a:rPr lang="en-US" sz="2200" dirty="0">
                <a:latin typeface="Arial Rounded MT Bold" panose="020F0704030504030204" pitchFamily="34" charset="0"/>
              </a:rPr>
              <a:t>Provide two examples of colorism featured in the novel.</a:t>
            </a:r>
          </a:p>
          <a:p>
            <a:pPr lvl="0"/>
            <a:r>
              <a:rPr lang="en-US" sz="2200" dirty="0">
                <a:latin typeface="Arial Rounded MT Bold" panose="020F0704030504030204" pitchFamily="34" charset="0"/>
              </a:rPr>
              <a:t>In your opinion, explain who you feel is causing Malika to have the most issues with her skin tone in the novel? Provide examples from the story to support your response</a:t>
            </a:r>
          </a:p>
          <a:p>
            <a:pPr marL="0" lvl="0" indent="0">
              <a:buNone/>
            </a:pPr>
            <a:endParaRPr lang="en-US" sz="2200" dirty="0">
              <a:latin typeface="Arial Rounded MT Bold" panose="020F0704030504030204" pitchFamily="34" charset="0"/>
            </a:endParaRPr>
          </a:p>
          <a:p>
            <a:pPr lvl="0"/>
            <a:r>
              <a:rPr lang="en-US" sz="2200" dirty="0">
                <a:latin typeface="Arial Rounded MT Bold" panose="020F0704030504030204" pitchFamily="34" charset="0"/>
              </a:rPr>
              <a:t>In what ways did Malika’s father make her feel special and confident in her own skin?</a:t>
            </a:r>
          </a:p>
          <a:p>
            <a:pPr marL="0" lvl="0" indent="0">
              <a:buNone/>
            </a:pPr>
            <a:endParaRPr lang="en-US" sz="2200" dirty="0">
              <a:latin typeface="Arial Rounded MT Bold" panose="020F0704030504030204" pitchFamily="34" charset="0"/>
            </a:endParaRPr>
          </a:p>
          <a:p>
            <a:pPr lvl="0"/>
            <a:r>
              <a:rPr lang="en-US" sz="2200" dirty="0">
                <a:latin typeface="Arial Rounded MT Bold" panose="020F0704030504030204" pitchFamily="34" charset="0"/>
              </a:rPr>
              <a:t>What similarities did Malika and Miss Saunders have and why do you think Malika had issues with Miss Saunders.</a:t>
            </a:r>
          </a:p>
          <a:p>
            <a:pPr lvl="0"/>
            <a:r>
              <a:rPr lang="en-US" sz="2200" dirty="0">
                <a:latin typeface="Arial Rounded MT Bold" panose="020F0704030504030204" pitchFamily="34" charset="0"/>
              </a:rPr>
              <a:t>What physical condition did Miss Saunders have and how do you think Malika could benefit from Miss Saunders?</a:t>
            </a:r>
          </a:p>
          <a:p>
            <a:pPr marL="0" indent="0">
              <a:buNone/>
            </a:pPr>
            <a:endParaRPr lang="en-US" dirty="0"/>
          </a:p>
        </p:txBody>
      </p:sp>
    </p:spTree>
    <p:extLst>
      <p:ext uri="{BB962C8B-B14F-4D97-AF65-F5344CB8AC3E}">
        <p14:creationId xmlns:p14="http://schemas.microsoft.com/office/powerpoint/2010/main" val="22741820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Outcomes</a:t>
            </a:r>
          </a:p>
        </p:txBody>
      </p:sp>
      <p:sp>
        <p:nvSpPr>
          <p:cNvPr id="3" name="Text Placeholder 2"/>
          <p:cNvSpPr>
            <a:spLocks noGrp="1"/>
          </p:cNvSpPr>
          <p:nvPr>
            <p:ph type="body" idx="1"/>
          </p:nvPr>
        </p:nvSpPr>
        <p:spPr>
          <a:xfrm>
            <a:off x="762000" y="2266950"/>
            <a:ext cx="3534832" cy="912814"/>
          </a:xfrm>
        </p:spPr>
        <p:txBody>
          <a:bodyPr/>
          <a:lstStyle/>
          <a:p>
            <a:r>
              <a:rPr lang="en-US" dirty="0"/>
              <a:t>Learning Outcome 1</a:t>
            </a:r>
          </a:p>
        </p:txBody>
      </p:sp>
      <p:sp>
        <p:nvSpPr>
          <p:cNvPr id="4" name="Text Placeholder 3"/>
          <p:cNvSpPr>
            <a:spLocks noGrp="1"/>
          </p:cNvSpPr>
          <p:nvPr>
            <p:ph type="body" sz="half" idx="15"/>
          </p:nvPr>
        </p:nvSpPr>
        <p:spPr>
          <a:xfrm>
            <a:off x="1154953" y="3179764"/>
            <a:ext cx="3141879" cy="2847293"/>
          </a:xfrm>
        </p:spPr>
        <p:txBody>
          <a:bodyPr>
            <a:normAutofit/>
          </a:bodyPr>
          <a:lstStyle/>
          <a:p>
            <a:r>
              <a:rPr lang="en-US" dirty="0"/>
              <a:t>This week students will:</a:t>
            </a:r>
          </a:p>
          <a:p>
            <a:r>
              <a:rPr lang="en-US" sz="2000" dirty="0">
                <a:latin typeface="Arial Rounded MT Bold" panose="020F0704030504030204" pitchFamily="34" charset="0"/>
              </a:rPr>
              <a:t>1. Define colorism and its negative connotation between lighter skinned and darker skinned women in the African American community.</a:t>
            </a:r>
          </a:p>
          <a:p>
            <a:endParaRPr lang="en-US" dirty="0"/>
          </a:p>
        </p:txBody>
      </p:sp>
      <p:sp>
        <p:nvSpPr>
          <p:cNvPr id="5" name="Text Placeholder 4"/>
          <p:cNvSpPr>
            <a:spLocks noGrp="1"/>
          </p:cNvSpPr>
          <p:nvPr>
            <p:ph type="body" sz="quarter" idx="3"/>
          </p:nvPr>
        </p:nvSpPr>
        <p:spPr>
          <a:xfrm>
            <a:off x="4296833" y="2266950"/>
            <a:ext cx="3362898" cy="912812"/>
          </a:xfrm>
        </p:spPr>
        <p:txBody>
          <a:bodyPr/>
          <a:lstStyle/>
          <a:p>
            <a:r>
              <a:rPr lang="en-US" dirty="0"/>
              <a:t>Learning Outcome 2</a:t>
            </a:r>
          </a:p>
        </p:txBody>
      </p:sp>
      <p:sp>
        <p:nvSpPr>
          <p:cNvPr id="6" name="Text Placeholder 5"/>
          <p:cNvSpPr>
            <a:spLocks noGrp="1"/>
          </p:cNvSpPr>
          <p:nvPr>
            <p:ph type="body" sz="half" idx="16"/>
          </p:nvPr>
        </p:nvSpPr>
        <p:spPr/>
        <p:txBody>
          <a:bodyPr/>
          <a:lstStyle/>
          <a:p>
            <a:r>
              <a:rPr lang="en-US" sz="2000" dirty="0">
                <a:latin typeface="Arial Rounded MT Bold" panose="020F0704030504030204" pitchFamily="34" charset="0"/>
              </a:rPr>
              <a:t>2. Compare and contrast how colorism has divided a race how African American women have grown to embrace “the skin their in.”</a:t>
            </a:r>
          </a:p>
          <a:p>
            <a:endParaRPr lang="en-US" dirty="0"/>
          </a:p>
        </p:txBody>
      </p:sp>
      <p:sp>
        <p:nvSpPr>
          <p:cNvPr id="7" name="Text Placeholder 6"/>
          <p:cNvSpPr>
            <a:spLocks noGrp="1"/>
          </p:cNvSpPr>
          <p:nvPr>
            <p:ph type="body" sz="quarter" idx="13"/>
          </p:nvPr>
        </p:nvSpPr>
        <p:spPr>
          <a:xfrm>
            <a:off x="7659730" y="2419350"/>
            <a:ext cx="3374135" cy="760413"/>
          </a:xfrm>
        </p:spPr>
        <p:txBody>
          <a:bodyPr/>
          <a:lstStyle/>
          <a:p>
            <a:r>
              <a:rPr lang="en-US" dirty="0"/>
              <a:t>Learning Outcome 3</a:t>
            </a:r>
          </a:p>
        </p:txBody>
      </p:sp>
      <p:sp>
        <p:nvSpPr>
          <p:cNvPr id="8" name="Text Placeholder 7"/>
          <p:cNvSpPr>
            <a:spLocks noGrp="1"/>
          </p:cNvSpPr>
          <p:nvPr>
            <p:ph type="body" sz="half" idx="17"/>
          </p:nvPr>
        </p:nvSpPr>
        <p:spPr/>
        <p:txBody>
          <a:bodyPr/>
          <a:lstStyle/>
          <a:p>
            <a:r>
              <a:rPr lang="en-US" sz="2000" dirty="0">
                <a:latin typeface="Arial Rounded MT Bold" panose="020F0704030504030204" pitchFamily="34" charset="0"/>
              </a:rPr>
              <a:t>3. Create engaging presentations on colorism and its impact on African American community.</a:t>
            </a:r>
          </a:p>
          <a:p>
            <a:endParaRPr lang="en-US" dirty="0"/>
          </a:p>
        </p:txBody>
      </p:sp>
    </p:spTree>
    <p:extLst>
      <p:ext uri="{BB962C8B-B14F-4D97-AF65-F5344CB8AC3E}">
        <p14:creationId xmlns:p14="http://schemas.microsoft.com/office/powerpoint/2010/main" val="1208954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Required Material</a:t>
            </a:r>
          </a:p>
        </p:txBody>
      </p:sp>
      <p:sp>
        <p:nvSpPr>
          <p:cNvPr id="3" name="Text Placeholder 2"/>
          <p:cNvSpPr>
            <a:spLocks noGrp="1"/>
          </p:cNvSpPr>
          <p:nvPr>
            <p:ph type="body" idx="1"/>
          </p:nvPr>
        </p:nvSpPr>
        <p:spPr/>
        <p:txBody>
          <a:bodyPr/>
          <a:lstStyle/>
          <a:p>
            <a:r>
              <a:rPr lang="en-US" dirty="0"/>
              <a:t>Novel</a:t>
            </a:r>
          </a:p>
        </p:txBody>
      </p:sp>
      <p:sp>
        <p:nvSpPr>
          <p:cNvPr id="4" name="Text Placeholder 3"/>
          <p:cNvSpPr>
            <a:spLocks noGrp="1"/>
          </p:cNvSpPr>
          <p:nvPr>
            <p:ph type="body" sz="half" idx="15"/>
          </p:nvPr>
        </p:nvSpPr>
        <p:spPr/>
        <p:txBody>
          <a:bodyPr>
            <a:normAutofit/>
          </a:bodyPr>
          <a:lstStyle/>
          <a:p>
            <a:pPr lvl="0"/>
            <a:r>
              <a:rPr lang="en-US" sz="2000" dirty="0">
                <a:latin typeface="Arial Rounded MT Bold" panose="020F0704030504030204" pitchFamily="34" charset="0"/>
              </a:rPr>
              <a:t>Flake, S. (1998). </a:t>
            </a:r>
            <a:r>
              <a:rPr lang="en-US" sz="2000" i="1" dirty="0">
                <a:latin typeface="Arial Rounded MT Bold" panose="020F0704030504030204" pitchFamily="34" charset="0"/>
              </a:rPr>
              <a:t>The skin I'm in</a:t>
            </a:r>
            <a:r>
              <a:rPr lang="en-US" sz="2000" dirty="0">
                <a:latin typeface="Arial Rounded MT Bold" panose="020F0704030504030204" pitchFamily="34" charset="0"/>
              </a:rPr>
              <a:t>. New York: Scholastic. </a:t>
            </a:r>
          </a:p>
          <a:p>
            <a:r>
              <a:rPr lang="en-US" sz="2000" u="sng" dirty="0">
                <a:latin typeface="Arial Rounded MT Bold" panose="020F0704030504030204" pitchFamily="34" charset="0"/>
                <a:hlinkClick r:id="rId2"/>
              </a:rPr>
              <a:t>The Skin Color Paradox and the American Racial Order</a:t>
            </a:r>
            <a:r>
              <a:rPr lang="en-US" sz="2000" dirty="0">
                <a:latin typeface="Arial Rounded MT Bold" panose="020F0704030504030204" pitchFamily="34" charset="0"/>
              </a:rPr>
              <a:t> (</a:t>
            </a:r>
            <a:r>
              <a:rPr lang="en-US" sz="2000" dirty="0" err="1">
                <a:latin typeface="Arial Rounded MT Bold" panose="020F0704030504030204" pitchFamily="34" charset="0"/>
              </a:rPr>
              <a:t>Hoschild</a:t>
            </a:r>
            <a:r>
              <a:rPr lang="en-US" sz="2000" dirty="0">
                <a:latin typeface="Arial Rounded MT Bold" panose="020F0704030504030204" pitchFamily="34" charset="0"/>
              </a:rPr>
              <a:t>, 2007).</a:t>
            </a:r>
          </a:p>
          <a:p>
            <a:r>
              <a:rPr lang="en-US" dirty="0"/>
              <a:t> </a:t>
            </a:r>
          </a:p>
          <a:p>
            <a:endParaRPr lang="en-US" dirty="0"/>
          </a:p>
        </p:txBody>
      </p:sp>
      <p:sp>
        <p:nvSpPr>
          <p:cNvPr id="5" name="Text Placeholder 4"/>
          <p:cNvSpPr>
            <a:spLocks noGrp="1"/>
          </p:cNvSpPr>
          <p:nvPr>
            <p:ph type="body" sz="quarter" idx="3"/>
          </p:nvPr>
        </p:nvSpPr>
        <p:spPr/>
        <p:txBody>
          <a:bodyPr/>
          <a:lstStyle/>
          <a:p>
            <a:r>
              <a:rPr lang="en-US" dirty="0"/>
              <a:t>Website</a:t>
            </a:r>
          </a:p>
        </p:txBody>
      </p:sp>
      <p:sp>
        <p:nvSpPr>
          <p:cNvPr id="6" name="Text Placeholder 5"/>
          <p:cNvSpPr>
            <a:spLocks noGrp="1"/>
          </p:cNvSpPr>
          <p:nvPr>
            <p:ph type="body" sz="half" idx="16"/>
          </p:nvPr>
        </p:nvSpPr>
        <p:spPr/>
        <p:txBody>
          <a:bodyPr>
            <a:normAutofit lnSpcReduction="10000"/>
          </a:bodyPr>
          <a:lstStyle/>
          <a:p>
            <a:pPr lvl="0"/>
            <a:r>
              <a:rPr lang="en-US" sz="2000" dirty="0">
                <a:latin typeface="Arial Rounded MT Bold" panose="020F0704030504030204" pitchFamily="34" charset="0"/>
              </a:rPr>
              <a:t>Colorism - Blogs. (</a:t>
            </a:r>
            <a:r>
              <a:rPr lang="en-US" sz="2000" dirty="0" err="1">
                <a:latin typeface="Arial Rounded MT Bold" panose="020F0704030504030204" pitchFamily="34" charset="0"/>
              </a:rPr>
              <a:t>n.d.</a:t>
            </a:r>
            <a:r>
              <a:rPr lang="en-US" sz="2000" dirty="0">
                <a:latin typeface="Arial Rounded MT Bold" panose="020F0704030504030204" pitchFamily="34" charset="0"/>
              </a:rPr>
              <a:t>). Retrieved August 10, 2015.</a:t>
            </a:r>
          </a:p>
          <a:p>
            <a:pPr lvl="0"/>
            <a:r>
              <a:rPr lang="en-US" sz="2000" i="1" dirty="0">
                <a:latin typeface="Arial Rounded MT Bold" panose="020F0704030504030204" pitchFamily="34" charset="0"/>
              </a:rPr>
              <a:t>Pretty for a Dark Girl: Colorism in the Black Community</a:t>
            </a:r>
            <a:r>
              <a:rPr lang="en-US" sz="2000" dirty="0">
                <a:latin typeface="Arial Rounded MT Bold" panose="020F0704030504030204" pitchFamily="34" charset="0"/>
              </a:rPr>
              <a:t> </a:t>
            </a:r>
            <a:r>
              <a:rPr lang="en-US" sz="2000" u="sng" dirty="0">
                <a:latin typeface="Arial Rounded MT Bold" panose="020F0704030504030204" pitchFamily="34" charset="0"/>
                <a:hlinkClick r:id="rId3"/>
              </a:rPr>
              <a:t>https://www.youtube.com/watch?v=mFnDtmjvS7Q</a:t>
            </a:r>
            <a:endParaRPr lang="en-US" sz="2000" dirty="0">
              <a:latin typeface="Arial Rounded MT Bold" panose="020F0704030504030204" pitchFamily="34" charset="0"/>
            </a:endParaRPr>
          </a:p>
          <a:p>
            <a:r>
              <a:rPr lang="en-US" dirty="0"/>
              <a:t> </a:t>
            </a:r>
          </a:p>
          <a:p>
            <a:pPr lvl="0"/>
            <a:endParaRPr lang="en-US" dirty="0"/>
          </a:p>
        </p:txBody>
      </p:sp>
      <p:sp>
        <p:nvSpPr>
          <p:cNvPr id="7" name="Text Placeholder 6"/>
          <p:cNvSpPr>
            <a:spLocks noGrp="1"/>
          </p:cNvSpPr>
          <p:nvPr>
            <p:ph type="body" sz="quarter" idx="13"/>
          </p:nvPr>
        </p:nvSpPr>
        <p:spPr/>
        <p:txBody>
          <a:bodyPr/>
          <a:lstStyle/>
          <a:p>
            <a:r>
              <a:rPr lang="en-US" dirty="0"/>
              <a:t>Website</a:t>
            </a:r>
          </a:p>
        </p:txBody>
      </p:sp>
      <p:sp>
        <p:nvSpPr>
          <p:cNvPr id="8" name="Text Placeholder 7"/>
          <p:cNvSpPr>
            <a:spLocks noGrp="1"/>
          </p:cNvSpPr>
          <p:nvPr>
            <p:ph type="body" sz="half" idx="17"/>
          </p:nvPr>
        </p:nvSpPr>
        <p:spPr/>
        <p:txBody>
          <a:bodyPr/>
          <a:lstStyle/>
          <a:p>
            <a:r>
              <a:rPr lang="en-US" sz="2000" i="1" dirty="0">
                <a:latin typeface="Arial Rounded MT Bold" panose="020F0704030504030204" pitchFamily="34" charset="0"/>
              </a:rPr>
              <a:t>Light Girls: How to Begin the Healing Process/ Oprah Winfrey Network </a:t>
            </a:r>
            <a:r>
              <a:rPr lang="en-US" sz="2000" i="1" u="sng" dirty="0">
                <a:latin typeface="Arial Rounded MT Bold" panose="020F0704030504030204" pitchFamily="34" charset="0"/>
                <a:hlinkClick r:id="rId4"/>
              </a:rPr>
              <a:t>https://www.youtube.com/watch?v=qmeBZYUtU9E</a:t>
            </a:r>
            <a:endParaRPr lang="en-US" sz="2000" dirty="0">
              <a:latin typeface="Arial Rounded MT Bold" panose="020F0704030504030204" pitchFamily="34" charset="0"/>
            </a:endParaRPr>
          </a:p>
          <a:p>
            <a:endParaRPr lang="en-US" dirty="0"/>
          </a:p>
        </p:txBody>
      </p:sp>
    </p:spTree>
    <p:extLst>
      <p:ext uri="{BB962C8B-B14F-4D97-AF65-F5344CB8AC3E}">
        <p14:creationId xmlns:p14="http://schemas.microsoft.com/office/powerpoint/2010/main" val="1064527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a:latin typeface="Arial Rounded MT Bold" panose="020F0704030504030204" pitchFamily="34" charset="0"/>
              </a:rPr>
              <a:t>Which one do you find most attractive?</a:t>
            </a:r>
          </a:p>
        </p:txBody>
      </p:sp>
      <p:pic>
        <p:nvPicPr>
          <p:cNvPr id="4098" name="Picture 2" descr="http://www.voice-online.co.uk/sites/default/files/imagecache/455/VO-1458-p20-NEW-Beyonce.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16629" y="2976108"/>
            <a:ext cx="6592095"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4549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8243" y="798490"/>
            <a:ext cx="8761413" cy="1249251"/>
          </a:xfrm>
        </p:spPr>
        <p:txBody>
          <a:bodyPr/>
          <a:lstStyle/>
          <a:p>
            <a:pPr algn="ctr"/>
            <a:r>
              <a:rPr lang="en-US" sz="4000" dirty="0">
                <a:latin typeface="Arial Rounded MT Bold" panose="020F0704030504030204" pitchFamily="34" charset="0"/>
              </a:rPr>
              <a:t>COLORISM IN THE AFRICAN AMERICAN COMMUNITY</a:t>
            </a:r>
          </a:p>
        </p:txBody>
      </p:sp>
      <p:pic>
        <p:nvPicPr>
          <p:cNvPr id="4" name="_M-zV7ZJwNk"/>
          <p:cNvPicPr>
            <a:picLocks noGrp="1" noRot="1" noChangeAspect="1"/>
          </p:cNvPicPr>
          <p:nvPr>
            <p:ph idx="1"/>
            <a:videoFile r:link="rId1"/>
          </p:nvPr>
        </p:nvPicPr>
        <p:blipFill>
          <a:blip r:embed="rId4"/>
          <a:stretch>
            <a:fillRect/>
          </a:stretch>
        </p:blipFill>
        <p:spPr>
          <a:xfrm>
            <a:off x="3282950" y="3025775"/>
            <a:ext cx="4572000" cy="2571750"/>
          </a:xfrm>
          <a:prstGeom prst="rect">
            <a:avLst/>
          </a:prstGeom>
        </p:spPr>
      </p:pic>
    </p:spTree>
    <p:extLst>
      <p:ext uri="{BB962C8B-B14F-4D97-AF65-F5344CB8AC3E}">
        <p14:creationId xmlns:p14="http://schemas.microsoft.com/office/powerpoint/2010/main" val="34490379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522515"/>
            <a:ext cx="8761413" cy="1518556"/>
          </a:xfrm>
        </p:spPr>
        <p:txBody>
          <a:bodyPr/>
          <a:lstStyle/>
          <a:p>
            <a:pPr algn="ctr"/>
            <a:r>
              <a:rPr lang="en-US" sz="4000" dirty="0">
                <a:latin typeface="Arial Rounded MT Bold" panose="020F0704030504030204" pitchFamily="34" charset="0"/>
              </a:rPr>
              <a:t>COLORISM IN THE AFRICAN AMERICAN COMMUNITY</a:t>
            </a:r>
          </a:p>
        </p:txBody>
      </p:sp>
      <p:pic>
        <p:nvPicPr>
          <p:cNvPr id="1026" name="Picture 2" descr="http://24.media.tumblr.com/tumblr_lin1auk8l31qiseo7o1_1280.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665514" y="2603500"/>
            <a:ext cx="8817429" cy="341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2595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555171"/>
            <a:ext cx="8761413" cy="1600200"/>
          </a:xfrm>
        </p:spPr>
        <p:txBody>
          <a:bodyPr/>
          <a:lstStyle/>
          <a:p>
            <a:pPr algn="ctr"/>
            <a:r>
              <a:rPr lang="en-US" sz="4000" dirty="0">
                <a:latin typeface="Arial Rounded MT Bold" panose="020F0704030504030204" pitchFamily="34" charset="0"/>
              </a:rPr>
              <a:t>COLORISM IN THE AFRICAN AMERICAN COMMUNITY</a:t>
            </a:r>
          </a:p>
        </p:txBody>
      </p:sp>
      <p:pic>
        <p:nvPicPr>
          <p:cNvPr id="2050" name="Picture 2" descr="https://beautifullymane.files.wordpress.com/2014/01/missing_shade_dolls.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54953" y="2603500"/>
            <a:ext cx="9262675" cy="341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066538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424543"/>
            <a:ext cx="8761413" cy="1518557"/>
          </a:xfrm>
        </p:spPr>
        <p:txBody>
          <a:bodyPr/>
          <a:lstStyle/>
          <a:p>
            <a:pPr algn="ctr"/>
            <a:r>
              <a:rPr lang="en-US" sz="4000" dirty="0">
                <a:latin typeface="Arial Rounded MT Bold" panose="020F0704030504030204" pitchFamily="34" charset="0"/>
              </a:rPr>
              <a:t>COLORISM IN THE AFRICAN AMERICAN COMMUNITY</a:t>
            </a:r>
          </a:p>
        </p:txBody>
      </p:sp>
      <p:pic>
        <p:nvPicPr>
          <p:cNvPr id="3074" name="Picture 2" descr="https://teeonawilson.files.wordpress.com/2012/01/beyonce_l.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67743" y="2511340"/>
            <a:ext cx="5551714" cy="4163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3214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4" y="571500"/>
            <a:ext cx="8761413" cy="1109132"/>
          </a:xfrm>
        </p:spPr>
        <p:txBody>
          <a:bodyPr/>
          <a:lstStyle/>
          <a:p>
            <a:pPr algn="ctr"/>
            <a:r>
              <a:rPr lang="en-US" sz="4000" dirty="0">
                <a:latin typeface="Arial Rounded MT Bold" panose="020F0704030504030204" pitchFamily="34" charset="0"/>
              </a:rPr>
              <a:t>COLORISM IN THE AFRICAN AMERICAN COMMUNITY</a:t>
            </a:r>
          </a:p>
        </p:txBody>
      </p:sp>
      <p:pic>
        <p:nvPicPr>
          <p:cNvPr id="4" name="kN_81iytSXU"/>
          <p:cNvPicPr>
            <a:picLocks noGrp="1" noRot="1" noChangeAspect="1"/>
          </p:cNvPicPr>
          <p:nvPr>
            <p:ph idx="1"/>
            <a:videoFile r:link="rId1"/>
          </p:nvPr>
        </p:nvPicPr>
        <p:blipFill>
          <a:blip r:embed="rId4"/>
          <a:stretch>
            <a:fillRect/>
          </a:stretch>
        </p:blipFill>
        <p:spPr>
          <a:xfrm>
            <a:off x="3249385" y="2708898"/>
            <a:ext cx="6666982" cy="3215198"/>
          </a:xfrm>
          <a:prstGeom prst="rect">
            <a:avLst/>
          </a:prstGeom>
        </p:spPr>
      </p:pic>
    </p:spTree>
    <p:extLst>
      <p:ext uri="{BB962C8B-B14F-4D97-AF65-F5344CB8AC3E}">
        <p14:creationId xmlns:p14="http://schemas.microsoft.com/office/powerpoint/2010/main" val="28426648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93</TotalTime>
  <Words>1100</Words>
  <Application>Microsoft Office PowerPoint</Application>
  <PresentationFormat>Widescreen</PresentationFormat>
  <Paragraphs>64</Paragraphs>
  <Slides>13</Slides>
  <Notes>9</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Arial Rounded MT Bold</vt:lpstr>
      <vt:lpstr>Calibri</vt:lpstr>
      <vt:lpstr>Century Gothic</vt:lpstr>
      <vt:lpstr>Wingdings 3</vt:lpstr>
      <vt:lpstr>Ion Boardroom</vt:lpstr>
      <vt:lpstr>Supporting Learning and Leadership with Technology EDU 697 Ashford University Capstone: A project Approach</vt:lpstr>
      <vt:lpstr>Learning Outcomes</vt:lpstr>
      <vt:lpstr>Required Material</vt:lpstr>
      <vt:lpstr>Which one do you find most attractive?</vt:lpstr>
      <vt:lpstr>COLORISM IN THE AFRICAN AMERICAN COMMUNITY</vt:lpstr>
      <vt:lpstr>COLORISM IN THE AFRICAN AMERICAN COMMUNITY</vt:lpstr>
      <vt:lpstr>COLORISM IN THE AFRICAN AMERICAN COMMUNITY</vt:lpstr>
      <vt:lpstr>COLORISM IN THE AFRICAN AMERICAN COMMUNITY</vt:lpstr>
      <vt:lpstr>COLORISM IN THE AFRICAN AMERICAN COMMUNITY</vt:lpstr>
      <vt:lpstr>COLORISM IN THE AFRICAN AMERICAN COMMUNITY</vt:lpstr>
      <vt:lpstr>Discussion 1 on Course Sites</vt:lpstr>
      <vt:lpstr>Assignment</vt:lpstr>
      <vt:lpstr>Quiz</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101</dc:title>
  <dc:creator>Kim Thomas</dc:creator>
  <cp:lastModifiedBy>Kim Thomas</cp:lastModifiedBy>
  <cp:revision>11</cp:revision>
  <dcterms:created xsi:type="dcterms:W3CDTF">2015-08-11T00:45:37Z</dcterms:created>
  <dcterms:modified xsi:type="dcterms:W3CDTF">2017-02-09T19:02:26Z</dcterms:modified>
</cp:coreProperties>
</file>