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59" d="100"/>
          <a:sy n="59" d="100"/>
        </p:scale>
        <p:origin x="102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>
                <a:latin typeface="Arial Rounded MT Bold" panose="020F0704030504030204" pitchFamily="34" charset="0"/>
              </a:rPr>
              <a:t>Action Research Proposal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715523"/>
          </a:xfrm>
        </p:spPr>
        <p:txBody>
          <a:bodyPr>
            <a:noAutofit/>
          </a:bodyPr>
          <a:lstStyle/>
          <a:p>
            <a:pPr algn="ctr"/>
            <a:r>
              <a:rPr lang="en-US" sz="2000" dirty="0">
                <a:latin typeface="Arial Rounded MT Bold" panose="020F0704030504030204" pitchFamily="34" charset="0"/>
              </a:rPr>
              <a:t>Kimberly Thomas</a:t>
            </a:r>
          </a:p>
          <a:p>
            <a:pPr algn="ctr"/>
            <a:r>
              <a:rPr lang="en-US" sz="2000" dirty="0">
                <a:latin typeface="Arial Rounded MT Bold" panose="020F0704030504030204" pitchFamily="34" charset="0"/>
              </a:rPr>
              <a:t>Dr. Kathleen Friedman-Pierce-Instructor EDU671</a:t>
            </a:r>
          </a:p>
          <a:p>
            <a:pPr algn="ctr"/>
            <a:r>
              <a:rPr lang="en-US" sz="2000" dirty="0">
                <a:latin typeface="Arial Rounded MT Bold" panose="020F0704030504030204" pitchFamily="34" charset="0"/>
              </a:rPr>
              <a:t>Ashford University</a:t>
            </a:r>
          </a:p>
        </p:txBody>
      </p:sp>
    </p:spTree>
    <p:extLst>
      <p:ext uri="{BB962C8B-B14F-4D97-AF65-F5344CB8AC3E}">
        <p14:creationId xmlns:p14="http://schemas.microsoft.com/office/powerpoint/2010/main" val="31271002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5" cy="123825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Arial Rounded MT Bold" panose="020F0704030504030204" pitchFamily="34" charset="0"/>
              </a:rPr>
              <a:t>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2800" dirty="0">
                <a:latin typeface="Arial Rounded MT Bold" panose="020F0704030504030204" pitchFamily="34" charset="0"/>
              </a:rPr>
              <a:t>Participant Description</a:t>
            </a:r>
          </a:p>
          <a:p>
            <a:pPr marL="0" indent="0">
              <a:buNone/>
            </a:pPr>
            <a:r>
              <a:rPr lang="en-US" sz="2800" dirty="0">
                <a:latin typeface="Arial Rounded MT Bold" panose="020F0704030504030204" pitchFamily="34" charset="0"/>
              </a:rPr>
              <a:t>Level of proficiency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1 African American male, 1 Asian female above proficient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2 African American female were proficient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2 African American males below proficient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10 African Americans and 1 Hispanic female below proficient</a:t>
            </a:r>
          </a:p>
          <a:p>
            <a:pPr marL="0" indent="0" algn="ctr">
              <a:buNone/>
            </a:pPr>
            <a:endParaRPr lang="en-US" sz="24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19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latin typeface="Arial Rounded MT Bold" panose="020F0704030504030204" pitchFamily="34" charset="0"/>
              </a:rPr>
              <a:t>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2800" dirty="0">
                <a:latin typeface="Arial Rounded MT Bold" panose="020F0704030504030204" pitchFamily="34" charset="0"/>
              </a:rPr>
              <a:t>Justification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Students selected would benefit the research the most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Star Reading would meet students were they were at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Students were assessed immediately after they completed their book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Built student rapport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Student knew goal week to week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Rewarded for growth</a:t>
            </a:r>
          </a:p>
          <a:p>
            <a:pPr marL="0" indent="0">
              <a:buNone/>
            </a:pPr>
            <a:endParaRPr lang="en-US" sz="28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342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latin typeface="Arial Rounded MT Bold" panose="020F0704030504030204" pitchFamily="34" charset="0"/>
              </a:rPr>
              <a:t>Research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Arial Rounded MT Bold" panose="020F0704030504030204" pitchFamily="34" charset="0"/>
              </a:rPr>
              <a:t>Quantitative:</a:t>
            </a:r>
          </a:p>
          <a:p>
            <a:r>
              <a:rPr lang="en-US" sz="2400" dirty="0">
                <a:latin typeface="Arial Rounded MT Bold" panose="020F0704030504030204" pitchFamily="34" charset="0"/>
              </a:rPr>
              <a:t> What is the difference in star reading scores at the first week of school and what percentage increased or decreased after three weeks of silent sustained reading? </a:t>
            </a:r>
          </a:p>
          <a:p>
            <a:r>
              <a:rPr lang="en-US" sz="2400" dirty="0">
                <a:latin typeface="Arial Rounded MT Bold" panose="020F0704030504030204" pitchFamily="34" charset="0"/>
              </a:rPr>
              <a:t>Silent sustained reading- also known as Drop Everything and Read…students and staff read in the classroom without any interruptions and it is non-negotiable for a specific amount of time. </a:t>
            </a:r>
          </a:p>
        </p:txBody>
      </p:sp>
    </p:spTree>
    <p:extLst>
      <p:ext uri="{BB962C8B-B14F-4D97-AF65-F5344CB8AC3E}">
        <p14:creationId xmlns:p14="http://schemas.microsoft.com/office/powerpoint/2010/main" val="3847475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latin typeface="Arial Rounded MT Bold" panose="020F0704030504030204" pitchFamily="34" charset="0"/>
              </a:rPr>
              <a:t>Research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Arial Rounded MT Bold" panose="020F0704030504030204" pitchFamily="34" charset="0"/>
              </a:rPr>
              <a:t>Qualitative: </a:t>
            </a:r>
          </a:p>
          <a:p>
            <a:pPr marL="0" indent="0">
              <a:buNone/>
            </a:pPr>
            <a:r>
              <a:rPr lang="en-US" sz="2800" dirty="0">
                <a:latin typeface="Arial Rounded MT Bold" panose="020F0704030504030204" pitchFamily="34" charset="0"/>
              </a:rPr>
              <a:t>What is the perception of students after three weeks of silent sustain reading based on the 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Star Reading assessment? Star Reading- online software that provides reading levels based a 1.0-13.0 reading level primarily used in elementary and middle school. </a:t>
            </a:r>
          </a:p>
        </p:txBody>
      </p:sp>
    </p:spTree>
    <p:extLst>
      <p:ext uri="{BB962C8B-B14F-4D97-AF65-F5344CB8AC3E}">
        <p14:creationId xmlns:p14="http://schemas.microsoft.com/office/powerpoint/2010/main" val="23712650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latin typeface="Arial Rounded MT Bold" panose="020F0704030504030204" pitchFamily="34" charset="0"/>
              </a:rPr>
              <a:t>Locus of control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Arial Rounded MT Bold" panose="020F0704030504030204" pitchFamily="34" charset="0"/>
              </a:rPr>
              <a:t>Action Research is internal control oriented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Student selected their books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Student selected what they annotated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Star Reading determined their level of reading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Students took a pre, and post Star Reading assessment</a:t>
            </a:r>
          </a:p>
        </p:txBody>
      </p:sp>
    </p:spTree>
    <p:extLst>
      <p:ext uri="{BB962C8B-B14F-4D97-AF65-F5344CB8AC3E}">
        <p14:creationId xmlns:p14="http://schemas.microsoft.com/office/powerpoint/2010/main" val="521450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latin typeface="Arial Rounded MT Bold" panose="020F0704030504030204" pitchFamily="34" charset="0"/>
              </a:rPr>
              <a:t>Intervention/innovations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1" y="1894115"/>
            <a:ext cx="10512426" cy="3897086"/>
          </a:xfrm>
        </p:spPr>
        <p:txBody>
          <a:bodyPr>
            <a:normAutofit fontScale="92500" lnSpcReduction="10000"/>
          </a:bodyPr>
          <a:lstStyle/>
          <a:p>
            <a:r>
              <a:rPr lang="en-US" sz="3200" dirty="0">
                <a:latin typeface="Arial Rounded MT Bold" panose="020F0704030504030204" pitchFamily="34" charset="0"/>
              </a:rPr>
              <a:t>Intervention –research involving students </a:t>
            </a:r>
          </a:p>
          <a:p>
            <a:pPr marL="0" indent="0">
              <a:buNone/>
            </a:pPr>
            <a:endParaRPr lang="en-US" sz="3200" dirty="0">
              <a:latin typeface="Arial Rounded MT Bold" panose="020F0704030504030204" pitchFamily="34" charset="0"/>
            </a:endParaRPr>
          </a:p>
          <a:p>
            <a:r>
              <a:rPr lang="en-US" sz="3200" dirty="0">
                <a:latin typeface="Arial Rounded MT Bold" panose="020F0704030504030204" pitchFamily="34" charset="0"/>
              </a:rPr>
              <a:t>Silent sustain reading for 20 minutes daily</a:t>
            </a:r>
          </a:p>
          <a:p>
            <a:pPr marL="0" indent="0">
              <a:buNone/>
            </a:pPr>
            <a:endParaRPr lang="en-US" sz="3200" dirty="0">
              <a:latin typeface="Arial Rounded MT Bold" panose="020F0704030504030204" pitchFamily="34" charset="0"/>
            </a:endParaRPr>
          </a:p>
          <a:p>
            <a:r>
              <a:rPr lang="en-US" sz="3200" dirty="0">
                <a:latin typeface="Arial Rounded MT Bold" panose="020F0704030504030204" pitchFamily="34" charset="0"/>
              </a:rPr>
              <a:t>Star Reading pre-assessment</a:t>
            </a:r>
          </a:p>
          <a:p>
            <a:r>
              <a:rPr lang="en-US" sz="3200" dirty="0">
                <a:latin typeface="Arial Rounded MT Bold" panose="020F0704030504030204" pitchFamily="34" charset="0"/>
              </a:rPr>
              <a:t>Star Reading mid-year assessment</a:t>
            </a:r>
          </a:p>
          <a:p>
            <a:r>
              <a:rPr lang="en-US" sz="3200" dirty="0">
                <a:latin typeface="Arial Rounded MT Bold" panose="020F0704030504030204" pitchFamily="34" charset="0"/>
              </a:rPr>
              <a:t>Star Reading post assessment</a:t>
            </a:r>
          </a:p>
          <a:p>
            <a:endParaRPr lang="en-US" sz="24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7175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latin typeface="Arial Rounded MT Bold" panose="020F0704030504030204" pitchFamily="34" charset="0"/>
              </a:rPr>
              <a:t>negotiables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latin typeface="Arial Rounded MT Bold" panose="020F0704030504030204" pitchFamily="34" charset="0"/>
              </a:rPr>
              <a:t>Parental consent forms were issued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Students had to read continuously for 20 minutes daily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Required to complete reader response questions</a:t>
            </a:r>
          </a:p>
        </p:txBody>
      </p:sp>
    </p:spTree>
    <p:extLst>
      <p:ext uri="{BB962C8B-B14F-4D97-AF65-F5344CB8AC3E}">
        <p14:creationId xmlns:p14="http://schemas.microsoft.com/office/powerpoint/2010/main" val="1825452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latin typeface="Arial Rounded MT Bold" panose="020F0704030504030204" pitchFamily="34" charset="0"/>
              </a:rPr>
              <a:t>timeline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>
                <a:latin typeface="Arial Rounded MT Bold" panose="020F0704030504030204" pitchFamily="34" charset="0"/>
              </a:rPr>
              <a:t>First Nine Weeks: Students Take Star Reading Assessment to Determine Their Reading Level.</a:t>
            </a:r>
          </a:p>
          <a:p>
            <a:r>
              <a:rPr lang="en-US" sz="2400" dirty="0">
                <a:latin typeface="Arial Rounded MT Bold" panose="020F0704030504030204" pitchFamily="34" charset="0"/>
              </a:rPr>
              <a:t>Second Nine Weeks: Students Continue to Read and Will Answer Reader Response Questions and take their second Star Reading Assessment</a:t>
            </a:r>
          </a:p>
          <a:p>
            <a:r>
              <a:rPr lang="en-US" sz="2400" dirty="0">
                <a:latin typeface="Arial Rounded MT Bold" panose="020F0704030504030204" pitchFamily="34" charset="0"/>
              </a:rPr>
              <a:t>End of Semester: Conclude their Silent Sustain Reading Accelerated Reading Assessment </a:t>
            </a:r>
          </a:p>
          <a:p>
            <a:r>
              <a:rPr lang="en-US" sz="2400" dirty="0">
                <a:latin typeface="Arial Rounded MT Bold" panose="020F0704030504030204" pitchFamily="34" charset="0"/>
              </a:rPr>
              <a:t>Post Star Reading Assessment</a:t>
            </a:r>
          </a:p>
          <a:p>
            <a:r>
              <a:rPr lang="en-US" sz="2400" dirty="0">
                <a:latin typeface="Arial Rounded MT Bold" panose="020F0704030504030204" pitchFamily="34" charset="0"/>
              </a:rPr>
              <a:t>Reflection</a:t>
            </a:r>
          </a:p>
        </p:txBody>
      </p:sp>
    </p:spTree>
    <p:extLst>
      <p:ext uri="{BB962C8B-B14F-4D97-AF65-F5344CB8AC3E}">
        <p14:creationId xmlns:p14="http://schemas.microsoft.com/office/powerpoint/2010/main" val="3962093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latin typeface="Arial Rounded MT Bold" panose="020F0704030504030204" pitchFamily="34" charset="0"/>
              </a:rPr>
              <a:t>Area of Focus</a:t>
            </a:r>
          </a:p>
        </p:txBody>
      </p:sp>
      <p:pic>
        <p:nvPicPr>
          <p:cNvPr id="7" name="Content Placeholder 6" descr="What can be the most important invention in history? Why? If we ...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01923" y="2065867"/>
            <a:ext cx="4471332" cy="4471332"/>
          </a:xfrm>
        </p:spPr>
      </p:pic>
      <p:sp>
        <p:nvSpPr>
          <p:cNvPr id="8" name="TextBox 7"/>
          <p:cNvSpPr txBox="1"/>
          <p:nvPr/>
        </p:nvSpPr>
        <p:spPr>
          <a:xfrm>
            <a:off x="378373" y="2065867"/>
            <a:ext cx="458776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 Rounded MT Bold" panose="020F0704030504030204" pitchFamily="34" charset="0"/>
              </a:rPr>
              <a:t>Silent Sustain Reading for 20 minutes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 Rounded MT Bold" panose="020F0704030504030204" pitchFamily="34" charset="0"/>
              </a:rPr>
              <a:t>Daily for three weeks in English Language Arts class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 Rounded MT Bold" panose="020F0704030504030204" pitchFamily="34" charset="0"/>
              </a:rPr>
              <a:t>Research will occur in a Title I school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 Rounded MT Bold" panose="020F0704030504030204" pitchFamily="34" charset="0"/>
              </a:rPr>
              <a:t>Students will be assessed using Star Reading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Arial Rounded MT Bold" panose="020F0704030504030204" pitchFamily="34" charset="0"/>
              </a:rPr>
              <a:t>Silent sustain reading used to produce reading stamina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694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>
                <a:latin typeface="Arial Rounded MT Bold" panose="020F0704030504030204" pitchFamily="34" charset="0"/>
              </a:rPr>
              <a:t>Explanation of the problem</a:t>
            </a:r>
          </a:p>
        </p:txBody>
      </p:sp>
      <p:pic>
        <p:nvPicPr>
          <p:cNvPr id="4" name="Content Placeholder 3" descr="The statement was confirmatory, serving to confirm that Michele ...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76457" y="2380593"/>
            <a:ext cx="4178016" cy="3693636"/>
          </a:xfrm>
        </p:spPr>
      </p:pic>
      <p:sp>
        <p:nvSpPr>
          <p:cNvPr id="5" name="TextBox 4"/>
          <p:cNvSpPr txBox="1"/>
          <p:nvPr/>
        </p:nvSpPr>
        <p:spPr>
          <a:xfrm>
            <a:off x="441433" y="2065868"/>
            <a:ext cx="6385035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 Rounded MT Bold" panose="020F0704030504030204" pitchFamily="34" charset="0"/>
              </a:rPr>
              <a:t>Students at a middle school in Eastern North Carolina fail to show growth</a:t>
            </a:r>
          </a:p>
          <a:p>
            <a:endParaRPr lang="en-US" sz="2000" dirty="0">
              <a:latin typeface="Arial Rounded MT Bold" panose="020F07040305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 Rounded MT Bold" panose="020F0704030504030204" pitchFamily="34" charset="0"/>
              </a:rPr>
              <a:t>State of North Carolina end of grade assessment scores failed to show high growth in reading</a:t>
            </a:r>
          </a:p>
          <a:p>
            <a:endParaRPr lang="en-US" sz="2000" dirty="0">
              <a:latin typeface="Arial Rounded MT Bold" panose="020F07040305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 Rounded MT Bold" panose="020F0704030504030204" pitchFamily="34" charset="0"/>
              </a:rPr>
              <a:t>Students lack reading stamina</a:t>
            </a:r>
          </a:p>
          <a:p>
            <a:endParaRPr lang="en-US" sz="2000" dirty="0">
              <a:latin typeface="Arial Rounded MT Bold" panose="020F07040305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 Rounded MT Bold" panose="020F0704030504030204" pitchFamily="34" charset="0"/>
              </a:rPr>
              <a:t>Participants are in a seventh grade reading classroom</a:t>
            </a:r>
          </a:p>
          <a:p>
            <a:endParaRPr lang="en-US" sz="2000" dirty="0">
              <a:latin typeface="Arial Rounded MT Bold" panose="020F07040305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rial Rounded MT Bold" panose="020F0704030504030204" pitchFamily="34" charset="0"/>
              </a:rPr>
              <a:t>The participants were selected based on their sixth grade end of grade reading scores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 Rounded MT Bold" panose="020F07040305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 Rounded MT Bold" panose="020F07040305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702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5" cy="857250"/>
          </a:xfrm>
        </p:spPr>
        <p:txBody>
          <a:bodyPr/>
          <a:lstStyle/>
          <a:p>
            <a:pPr algn="ctr"/>
            <a:r>
              <a:rPr lang="en-US" dirty="0">
                <a:latin typeface="Arial Rounded MT Bold" panose="020F0704030504030204" pitchFamily="34" charset="0"/>
              </a:rPr>
              <a:t>EXPLANATION OF THE PROBLEM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1" y="1695451"/>
            <a:ext cx="7981949" cy="4095750"/>
          </a:xfrm>
        </p:spPr>
        <p:txBody>
          <a:bodyPr>
            <a:normAutofit fontScale="92500"/>
          </a:bodyPr>
          <a:lstStyle/>
          <a:p>
            <a:r>
              <a:rPr lang="en-US" sz="2800" dirty="0">
                <a:latin typeface="Arial Rounded MT Bold" panose="020F0704030504030204" pitchFamily="34" charset="0"/>
              </a:rPr>
              <a:t>High growth was not met but student showed growth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Since students did not meet high growth, they did not master all objectives in sixth grade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Data will be used to determine if silent sustain reading is beneficial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Reading will occur five days a week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20 minutes daily during homeroom</a:t>
            </a:r>
          </a:p>
          <a:p>
            <a:endParaRPr lang="en-US" sz="2400" dirty="0">
              <a:latin typeface="Arial Rounded MT Bold" panose="020F0704030504030204" pitchFamily="34" charset="0"/>
            </a:endParaRPr>
          </a:p>
        </p:txBody>
      </p:sp>
      <p:pic>
        <p:nvPicPr>
          <p:cNvPr id="4" name="Picture 3" descr="... : Online Stopwatch - Unique count-down timers for your classroo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5514" y="4476749"/>
            <a:ext cx="3908263" cy="2190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209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5" cy="89535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>
                <a:latin typeface="Arial Rounded MT Bold" panose="020F0704030504030204" pitchFamily="34" charset="0"/>
              </a:rPr>
              <a:t>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1" y="1962150"/>
            <a:ext cx="11048999" cy="4591050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latin typeface="Arial Rounded MT Bold" panose="020F0704030504030204" pitchFamily="34" charset="0"/>
              </a:rPr>
              <a:t>Students were not consistent in what they learned last year</a:t>
            </a:r>
          </a:p>
          <a:p>
            <a:pPr marL="0" indent="0">
              <a:buNone/>
            </a:pPr>
            <a:endParaRPr lang="en-US" sz="2800" dirty="0">
              <a:latin typeface="Arial Rounded MT Bold" panose="020F0704030504030204" pitchFamily="34" charset="0"/>
            </a:endParaRPr>
          </a:p>
          <a:p>
            <a:r>
              <a:rPr lang="en-US" sz="2800" dirty="0">
                <a:latin typeface="Arial Rounded MT Bold" panose="020F0704030504030204" pitchFamily="34" charset="0"/>
              </a:rPr>
              <a:t>Lacked the ability to stay focused during end of year assessment</a:t>
            </a:r>
          </a:p>
          <a:p>
            <a:pPr marL="0" indent="0">
              <a:buNone/>
            </a:pPr>
            <a:endParaRPr lang="en-US" sz="2800" dirty="0">
              <a:latin typeface="Arial Rounded MT Bold" panose="020F0704030504030204" pitchFamily="34" charset="0"/>
            </a:endParaRPr>
          </a:p>
          <a:p>
            <a:r>
              <a:rPr lang="en-US" sz="2800" dirty="0">
                <a:latin typeface="Arial Rounded MT Bold" panose="020F0704030504030204" pitchFamily="34" charset="0"/>
              </a:rPr>
              <a:t>Lacked reading stamina</a:t>
            </a:r>
          </a:p>
          <a:p>
            <a:pPr marL="0" indent="0">
              <a:buNone/>
            </a:pPr>
            <a:endParaRPr lang="en-US" sz="2800" dirty="0">
              <a:latin typeface="Arial Rounded MT Bold" panose="020F0704030504030204" pitchFamily="34" charset="0"/>
            </a:endParaRPr>
          </a:p>
          <a:p>
            <a:r>
              <a:rPr lang="en-US" sz="2800" dirty="0">
                <a:latin typeface="Arial Rounded MT Bold" panose="020F0704030504030204" pitchFamily="34" charset="0"/>
              </a:rPr>
              <a:t>Research will used to determine if silent sustain reading will increase reading stamina</a:t>
            </a:r>
          </a:p>
          <a:p>
            <a:pPr marL="0" indent="0">
              <a:buNone/>
            </a:pPr>
            <a:endParaRPr lang="en-US" sz="2400" dirty="0">
              <a:latin typeface="Arial Rounded MT Bold" panose="020F0704030504030204" pitchFamily="34" charset="0"/>
            </a:endParaRPr>
          </a:p>
          <a:p>
            <a:endParaRPr lang="en-US" sz="24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947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latin typeface="Arial Rounded MT Bold" panose="020F0704030504030204" pitchFamily="34" charset="0"/>
              </a:rPr>
              <a:t>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1" y="1847851"/>
            <a:ext cx="10340976" cy="3943350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endParaRPr lang="en-US" sz="3600" dirty="0">
              <a:latin typeface="Arial Rounded MT Bold" panose="020F0704030504030204" pitchFamily="34" charset="0"/>
            </a:endParaRPr>
          </a:p>
          <a:p>
            <a:pPr marL="0" indent="0" algn="ctr">
              <a:buNone/>
            </a:pPr>
            <a:r>
              <a:rPr lang="en-US" sz="3600" dirty="0">
                <a:latin typeface="Arial Rounded MT Bold" panose="020F0704030504030204" pitchFamily="34" charset="0"/>
              </a:rPr>
              <a:t>Benefits of silent sustain reading</a:t>
            </a:r>
          </a:p>
          <a:p>
            <a:pPr marL="0" indent="0" algn="ctr">
              <a:buNone/>
            </a:pPr>
            <a:endParaRPr lang="en-US" sz="3600" dirty="0">
              <a:latin typeface="Arial Rounded MT Bold" panose="020F0704030504030204" pitchFamily="34" charset="0"/>
            </a:endParaRPr>
          </a:p>
          <a:p>
            <a:r>
              <a:rPr lang="en-US" sz="3700" dirty="0">
                <a:latin typeface="Arial Rounded MT Bold" panose="020F0704030504030204" pitchFamily="34" charset="0"/>
              </a:rPr>
              <a:t>Students select their own books based on Star Reading score</a:t>
            </a:r>
          </a:p>
          <a:p>
            <a:r>
              <a:rPr lang="en-US" sz="3700" dirty="0">
                <a:latin typeface="Arial Rounded MT Bold" panose="020F0704030504030204" pitchFamily="34" charset="0"/>
              </a:rPr>
              <a:t>Everyone reads silently including teacher</a:t>
            </a:r>
          </a:p>
          <a:p>
            <a:r>
              <a:rPr lang="en-US" sz="3700" dirty="0">
                <a:latin typeface="Arial Rounded MT Bold" panose="020F0704030504030204" pitchFamily="34" charset="0"/>
              </a:rPr>
              <a:t>Promotes positive reading</a:t>
            </a:r>
          </a:p>
          <a:p>
            <a:r>
              <a:rPr lang="en-US" sz="3700" dirty="0">
                <a:latin typeface="Arial Rounded MT Bold" panose="020F0704030504030204" pitchFamily="34" charset="0"/>
              </a:rPr>
              <a:t>Students track their progress throughout the research</a:t>
            </a:r>
          </a:p>
          <a:p>
            <a:r>
              <a:rPr lang="en-US" sz="3700" dirty="0">
                <a:latin typeface="Arial Rounded MT Bold" panose="020F0704030504030204" pitchFamily="34" charset="0"/>
              </a:rPr>
              <a:t>Students accountability</a:t>
            </a:r>
          </a:p>
          <a:p>
            <a:endParaRPr lang="en-US" sz="24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700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latin typeface="Arial Rounded MT Bold" panose="020F0704030504030204" pitchFamily="34" charset="0"/>
              </a:rPr>
              <a:t>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828801"/>
            <a:ext cx="10131425" cy="5029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>
                <a:latin typeface="Arial Rounded MT Bold" panose="020F0704030504030204" pitchFamily="34" charset="0"/>
              </a:rPr>
              <a:t>Prior Intervention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Weekly reading logs were unsuccessful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Students were not reading and were making up summaries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Students participated in reading bingo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Reading bingo unsuccessful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Students made up their responses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Another strategy was annotating nonfiction text</a:t>
            </a:r>
          </a:p>
        </p:txBody>
      </p:sp>
    </p:spTree>
    <p:extLst>
      <p:ext uri="{BB962C8B-B14F-4D97-AF65-F5344CB8AC3E}">
        <p14:creationId xmlns:p14="http://schemas.microsoft.com/office/powerpoint/2010/main" val="12030810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latin typeface="Arial Rounded MT Bold" panose="020F0704030504030204" pitchFamily="34" charset="0"/>
              </a:rPr>
              <a:t>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sz="2800" dirty="0">
                <a:latin typeface="Arial Rounded MT Bold" panose="020F0704030504030204" pitchFamily="34" charset="0"/>
              </a:rPr>
              <a:t>Prior Interventions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Annotating text limited student to nonfiction text only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Students were assessed weekly via Star Reading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Had to score 80% to move to another book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Students had to complete annotation worksheet weekly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Annotation required students to identify unfamiliar words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Specific text structures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Ask questions about the text</a:t>
            </a:r>
          </a:p>
          <a:p>
            <a:endParaRPr lang="en-US" sz="2800" dirty="0">
              <a:latin typeface="Arial Rounded MT Bold" panose="020F0704030504030204" pitchFamily="34" charset="0"/>
            </a:endParaRPr>
          </a:p>
          <a:p>
            <a:endParaRPr lang="en-US" sz="2800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49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dirty="0">
                <a:latin typeface="Arial Rounded MT Bold" panose="020F0704030504030204" pitchFamily="34" charset="0"/>
              </a:rPr>
              <a:t>variables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1" y="1809751"/>
            <a:ext cx="10493376" cy="3981450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latin typeface="Arial Rounded MT Bold" panose="020F0704030504030204" pitchFamily="34" charset="0"/>
              </a:rPr>
              <a:t>Participants description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17 African American students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1 Asian student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3 Hispanic student</a:t>
            </a:r>
          </a:p>
          <a:p>
            <a:r>
              <a:rPr lang="en-US" sz="2800" dirty="0">
                <a:latin typeface="Arial Rounded MT Bold" panose="020F0704030504030204" pitchFamily="34" charset="0"/>
              </a:rPr>
              <a:t>Age ranging from 11-13 year old</a:t>
            </a:r>
          </a:p>
        </p:txBody>
      </p:sp>
    </p:spTree>
    <p:extLst>
      <p:ext uri="{BB962C8B-B14F-4D97-AF65-F5344CB8AC3E}">
        <p14:creationId xmlns:p14="http://schemas.microsoft.com/office/powerpoint/2010/main" val="11832661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143</TotalTime>
  <Words>665</Words>
  <Application>Microsoft Office PowerPoint</Application>
  <PresentationFormat>Widescreen</PresentationFormat>
  <Paragraphs>114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Arial Rounded MT Bold</vt:lpstr>
      <vt:lpstr>Calibri</vt:lpstr>
      <vt:lpstr>Calibri Light</vt:lpstr>
      <vt:lpstr>Celestial</vt:lpstr>
      <vt:lpstr>Action Research Proposal</vt:lpstr>
      <vt:lpstr>Area of Focus</vt:lpstr>
      <vt:lpstr>Explanation of the problem</vt:lpstr>
      <vt:lpstr>EXPLANATION OF THE PROBLEM</vt:lpstr>
      <vt:lpstr>Variables</vt:lpstr>
      <vt:lpstr>Variables</vt:lpstr>
      <vt:lpstr>Variables</vt:lpstr>
      <vt:lpstr>variables</vt:lpstr>
      <vt:lpstr>variables</vt:lpstr>
      <vt:lpstr>variables</vt:lpstr>
      <vt:lpstr>variables</vt:lpstr>
      <vt:lpstr>Research questions</vt:lpstr>
      <vt:lpstr>Research questions</vt:lpstr>
      <vt:lpstr>Locus of control</vt:lpstr>
      <vt:lpstr>Intervention/innovations</vt:lpstr>
      <vt:lpstr>negotiables</vt:lpstr>
      <vt:lpstr>timeline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Action Research Proposal</dc:title>
  <dc:creator>Kim Thomas</dc:creator>
  <cp:lastModifiedBy>Kim Thomas</cp:lastModifiedBy>
  <cp:revision>15</cp:revision>
  <dcterms:created xsi:type="dcterms:W3CDTF">2016-10-26T21:48:25Z</dcterms:created>
  <dcterms:modified xsi:type="dcterms:W3CDTF">2017-02-11T01:54:52Z</dcterms:modified>
</cp:coreProperties>
</file>