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58" r:id="rId5"/>
    <p:sldId id="267" r:id="rId6"/>
    <p:sldId id="261" r:id="rId7"/>
    <p:sldId id="265" r:id="rId8"/>
    <p:sldId id="264" r:id="rId9"/>
    <p:sldId id="266" r:id="rId10"/>
    <p:sldId id="268" r:id="rId11"/>
    <p:sldId id="269" r:id="rId12"/>
    <p:sldId id="260" r:id="rId13"/>
    <p:sldId id="274" r:id="rId14"/>
    <p:sldId id="271" r:id="rId15"/>
    <p:sldId id="262" r:id="rId16"/>
    <p:sldId id="263" r:id="rId17"/>
    <p:sldId id="270" r:id="rId18"/>
    <p:sldId id="272"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314" autoAdjust="0"/>
    <p:restoredTop sz="94660"/>
  </p:normalViewPr>
  <p:slideViewPr>
    <p:cSldViewPr snapToGrid="0">
      <p:cViewPr varScale="1">
        <p:scale>
          <a:sx n="66" d="100"/>
          <a:sy n="66" d="100"/>
        </p:scale>
        <p:origin x="90"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799"/>
            <a:ext cx="8825658"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0"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
        <p:nvSpPr>
          <p:cNvPr id="11" name="TextBox 10"/>
          <p:cNvSpPr txBox="1"/>
          <p:nvPr/>
        </p:nvSpPr>
        <p:spPr>
          <a:xfrm>
            <a:off x="9330490" y="2613787"/>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509A250-FF31-4206-8172-F9D3106AACB1}" type="datetimeFigureOut">
              <a:rPr lang="en-US" dirty="0"/>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1/23/2017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1/23/2017</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96027F-7875-4030-9381-8BD8C4F21935}" type="datetimeFigureOut">
              <a:rPr lang="en-US" dirty="0"/>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796027F-7875-4030-9381-8BD8C4F21935}" type="datetimeFigureOut">
              <a:rPr lang="en-US" dirty="0"/>
              <a:t>1/23/2017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1/23/2017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1/23/2017</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1/23/2017</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3"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5" y="3129280"/>
            <a:ext cx="34010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p:cNvSpPr>
            <a:spLocks noGrp="1"/>
          </p:cNvSpPr>
          <p:nvPr>
            <p:ph type="dt" sz="half" idx="10"/>
          </p:nvPr>
        </p:nvSpPr>
        <p:spPr/>
        <p:txBody>
          <a:bodyPr/>
          <a:lstStyle/>
          <a:p>
            <a:fld id="{4509A250-FF31-4206-8172-F9D3106AACB1}" type="datetimeFigureOut">
              <a:rPr lang="en-US" dirty="0"/>
              <a:t>1/23/2017</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509A250-FF31-4206-8172-F9D3106AACB1}" type="datetimeFigureOut">
              <a:rPr lang="en-US" dirty="0"/>
              <a:t>1/23/2017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44"/>
          <a:stretch/>
        </p:blipFill>
        <p:spPr>
          <a:xfrm>
            <a:off x="0" y="2669685"/>
            <a:ext cx="4035669"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1/23/2017</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online.vitalsource.com/books/9781118292686/page/69" TargetMode="External"/><Relationship Id="rId2" Type="http://schemas.openxmlformats.org/officeDocument/2006/relationships/hyperlink" Target="http://www.cmu.edu/teaching/designteach/teach/priorknowledge.html" TargetMode="External"/><Relationship Id="rId1" Type="http://schemas.openxmlformats.org/officeDocument/2006/relationships/slideLayout" Target="../slideLayouts/slideLayout2.xml"/><Relationship Id="rId4" Type="http://schemas.openxmlformats.org/officeDocument/2006/relationships/hyperlink" Target="http://www.montgomeryschoolsmd.org/info/baldrige/staff/quality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600" dirty="0">
                <a:latin typeface="Arial Rounded MT Bold" panose="020F0704030504030204" pitchFamily="34" charset="0"/>
              </a:rPr>
              <a:t>Creating and Implementing an Absorb-Type Activity</a:t>
            </a:r>
          </a:p>
        </p:txBody>
      </p:sp>
      <p:sp>
        <p:nvSpPr>
          <p:cNvPr id="3" name="Subtitle 2"/>
          <p:cNvSpPr>
            <a:spLocks noGrp="1"/>
          </p:cNvSpPr>
          <p:nvPr>
            <p:ph type="subTitle" idx="1"/>
          </p:nvPr>
        </p:nvSpPr>
        <p:spPr/>
        <p:txBody>
          <a:bodyPr>
            <a:normAutofit/>
          </a:bodyPr>
          <a:lstStyle/>
          <a:p>
            <a:r>
              <a:rPr lang="en-US" sz="4800" dirty="0">
                <a:latin typeface="Arial Rounded MT Bold" panose="020F0704030504030204" pitchFamily="34" charset="0"/>
              </a:rPr>
              <a:t>Week 2 Assignment 2</a:t>
            </a:r>
          </a:p>
        </p:txBody>
      </p:sp>
    </p:spTree>
    <p:extLst>
      <p:ext uri="{BB962C8B-B14F-4D97-AF65-F5344CB8AC3E}">
        <p14:creationId xmlns:p14="http://schemas.microsoft.com/office/powerpoint/2010/main" val="1155436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5400" dirty="0">
                <a:latin typeface="Arial Rounded MT Bold" panose="020F0704030504030204" pitchFamily="34" charset="0"/>
              </a:rPr>
              <a:t>Instructional Modeling</a:t>
            </a:r>
          </a:p>
        </p:txBody>
      </p:sp>
      <p:sp>
        <p:nvSpPr>
          <p:cNvPr id="3" name="Content Placeholder 2"/>
          <p:cNvSpPr>
            <a:spLocks noGrp="1"/>
          </p:cNvSpPr>
          <p:nvPr>
            <p:ph idx="1"/>
          </p:nvPr>
        </p:nvSpPr>
        <p:spPr>
          <a:xfrm>
            <a:off x="646110" y="1606730"/>
            <a:ext cx="10599673" cy="8651967"/>
          </a:xfrm>
        </p:spPr>
        <p:txBody>
          <a:bodyPr/>
          <a:lstStyle/>
          <a:p>
            <a:r>
              <a:rPr lang="en-US" dirty="0">
                <a:latin typeface="Arial Rounded MT Bold" panose="020F0704030504030204" pitchFamily="34" charset="0"/>
              </a:rPr>
              <a:t>After the author’s pie hand-out has been completed, the students will be taught how to distinguish between the types of author’s purpose based on the author’s word choice and details. </a:t>
            </a:r>
          </a:p>
          <a:p>
            <a:pPr marL="0" indent="0">
              <a:buNone/>
            </a:pPr>
            <a:r>
              <a:rPr lang="en-US" dirty="0">
                <a:latin typeface="Arial Rounded MT Bold" panose="020F0704030504030204" pitchFamily="34" charset="0"/>
              </a:rPr>
              <a:t>To persuade:</a:t>
            </a:r>
          </a:p>
          <a:p>
            <a:endParaRPr lang="en-US" dirty="0"/>
          </a:p>
        </p:txBody>
      </p:sp>
      <p:pic>
        <p:nvPicPr>
          <p:cNvPr id="3074" name="Picture 2" descr="http://psysociety.files.wordpress.com/2011/07/7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257" y="3304904"/>
            <a:ext cx="5433677" cy="334409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163295" y="2481944"/>
            <a:ext cx="4809506" cy="4585871"/>
          </a:xfrm>
          <a:prstGeom prst="rect">
            <a:avLst/>
          </a:prstGeom>
          <a:noFill/>
        </p:spPr>
        <p:txBody>
          <a:bodyPr wrap="square" rtlCol="0">
            <a:spAutoFit/>
          </a:bodyPr>
          <a:lstStyle/>
          <a:p>
            <a:r>
              <a:rPr lang="en-US" sz="1600" dirty="0">
                <a:latin typeface="Arial Rounded MT Bold" panose="020F0704030504030204" pitchFamily="34" charset="0"/>
              </a:rPr>
              <a:t>Teacher will model how to identify the author’s word choice and picture/illustrations that are convincing/persuasive and the information is added to the outer portion of the persuade portion of the pie chart:</a:t>
            </a:r>
          </a:p>
          <a:p>
            <a:endParaRPr lang="en-US" sz="1600" dirty="0">
              <a:latin typeface="Arial Rounded MT Bold" panose="020F0704030504030204" pitchFamily="34" charset="0"/>
            </a:endParaRPr>
          </a:p>
          <a:p>
            <a:pPr marL="285750" indent="-285750">
              <a:buFont typeface="Arial" panose="020B0604020202020204" pitchFamily="34" charset="0"/>
              <a:buChar char="•"/>
            </a:pPr>
            <a:r>
              <a:rPr lang="en-US" sz="1600" dirty="0">
                <a:latin typeface="Arial Rounded MT Bold" panose="020F0704030504030204" pitchFamily="34" charset="0"/>
              </a:rPr>
              <a:t>Who say you can’t have it all?</a:t>
            </a:r>
          </a:p>
          <a:p>
            <a:r>
              <a:rPr lang="en-US" sz="1600" dirty="0">
                <a:latin typeface="Arial Rounded MT Bold" panose="020F0704030504030204" pitchFamily="34" charset="0"/>
              </a:rPr>
              <a:t>     #1 Awarded HAIR BRAND 07</a:t>
            </a:r>
          </a:p>
          <a:p>
            <a:endParaRPr lang="en-US" sz="1600" dirty="0">
              <a:latin typeface="Arial Rounded MT Bold" panose="020F0704030504030204" pitchFamily="34" charset="0"/>
            </a:endParaRPr>
          </a:p>
          <a:p>
            <a:pPr marL="285750" indent="-285750">
              <a:buFont typeface="Arial" panose="020B0604020202020204" pitchFamily="34" charset="0"/>
              <a:buChar char="•"/>
            </a:pPr>
            <a:r>
              <a:rPr lang="en-US" sz="1600" dirty="0">
                <a:latin typeface="Arial Rounded MT Bold" panose="020F0704030504030204" pitchFamily="34" charset="0"/>
              </a:rPr>
              <a:t>Wishes come true</a:t>
            </a:r>
          </a:p>
          <a:p>
            <a:endParaRPr lang="en-US" sz="1600" dirty="0">
              <a:latin typeface="Arial Rounded MT Bold" panose="020F0704030504030204" pitchFamily="34" charset="0"/>
            </a:endParaRPr>
          </a:p>
          <a:p>
            <a:pPr marL="285750" indent="-285750">
              <a:buFont typeface="Arial" panose="020B0604020202020204" pitchFamily="34" charset="0"/>
              <a:buChar char="•"/>
            </a:pPr>
            <a:r>
              <a:rPr lang="en-US" sz="1600" dirty="0">
                <a:latin typeface="Arial Rounded MT Bold" panose="020F0704030504030204" pitchFamily="34" charset="0"/>
              </a:rPr>
              <a:t>Attractive female with thick, long and shiny hair</a:t>
            </a:r>
          </a:p>
          <a:p>
            <a:pPr marL="285750" indent="-285750">
              <a:buFont typeface="Arial" panose="020B0604020202020204" pitchFamily="34" charset="0"/>
              <a:buChar char="•"/>
            </a:pPr>
            <a:endParaRPr lang="en-US" sz="1600" dirty="0">
              <a:latin typeface="Arial Rounded MT Bold" panose="020F0704030504030204" pitchFamily="34" charset="0"/>
            </a:endParaRPr>
          </a:p>
          <a:p>
            <a:pPr marL="285750" indent="-285750">
              <a:buFont typeface="Arial" panose="020B0604020202020204" pitchFamily="34" charset="0"/>
              <a:buChar char="•"/>
            </a:pPr>
            <a:r>
              <a:rPr lang="en-US" sz="1600" dirty="0">
                <a:latin typeface="Arial Rounded MT Bold" panose="020F0704030504030204" pitchFamily="34" charset="0"/>
              </a:rPr>
              <a:t>Pantene being mentioned twice in large bold font</a:t>
            </a:r>
          </a:p>
          <a:p>
            <a:r>
              <a:rPr lang="en-US" dirty="0">
                <a:latin typeface="Arial Rounded MT Bold" panose="020F0704030504030204" pitchFamily="34" charset="0"/>
              </a:rPr>
              <a:t>(Time 2 minutes)</a:t>
            </a:r>
          </a:p>
          <a:p>
            <a:endParaRPr lang="en-US" dirty="0"/>
          </a:p>
        </p:txBody>
      </p:sp>
    </p:spTree>
    <p:extLst>
      <p:ext uri="{BB962C8B-B14F-4D97-AF65-F5344CB8AC3E}">
        <p14:creationId xmlns:p14="http://schemas.microsoft.com/office/powerpoint/2010/main" val="22232955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5400" dirty="0">
                <a:latin typeface="Arial Rounded MT Bold" panose="020F0704030504030204" pitchFamily="34" charset="0"/>
              </a:rPr>
              <a:t>Instructional Modeling</a:t>
            </a:r>
          </a:p>
        </p:txBody>
      </p:sp>
      <p:sp>
        <p:nvSpPr>
          <p:cNvPr id="3" name="Content Placeholder 2"/>
          <p:cNvSpPr>
            <a:spLocks noGrp="1"/>
          </p:cNvSpPr>
          <p:nvPr>
            <p:ph idx="1"/>
          </p:nvPr>
        </p:nvSpPr>
        <p:spPr/>
        <p:txBody>
          <a:bodyPr/>
          <a:lstStyle/>
          <a:p>
            <a:r>
              <a:rPr lang="en-US" dirty="0">
                <a:latin typeface="Arial Rounded MT Bold" panose="020F0704030504030204" pitchFamily="34" charset="0"/>
              </a:rPr>
              <a:t>To Inform</a:t>
            </a:r>
          </a:p>
          <a:p>
            <a:endParaRPr lang="en-US" dirty="0">
              <a:latin typeface="Arial Rounded MT Bold" panose="020F0704030504030204" pitchFamily="34" charset="0"/>
            </a:endParaRPr>
          </a:p>
          <a:p>
            <a:endParaRPr lang="en-US" dirty="0">
              <a:latin typeface="Arial Rounded MT Bold" panose="020F0704030504030204" pitchFamily="34" charset="0"/>
            </a:endParaRPr>
          </a:p>
        </p:txBody>
      </p:sp>
      <p:pic>
        <p:nvPicPr>
          <p:cNvPr id="4098" name="Picture 2" descr="http://www.woknrollonline.com/menu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5023" y="2568864"/>
            <a:ext cx="3091471" cy="401118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830784" y="1603169"/>
            <a:ext cx="5640779" cy="5632311"/>
          </a:xfrm>
          <a:prstGeom prst="rect">
            <a:avLst/>
          </a:prstGeom>
          <a:noFill/>
        </p:spPr>
        <p:txBody>
          <a:bodyPr wrap="square" rtlCol="0">
            <a:spAutoFit/>
          </a:bodyPr>
          <a:lstStyle/>
          <a:p>
            <a:r>
              <a:rPr lang="en-US" dirty="0">
                <a:latin typeface="Arial Rounded MT Bold" panose="020F0704030504030204" pitchFamily="34" charset="0"/>
              </a:rPr>
              <a:t>The teacher will model for the student how to identify an informative piece using a menu. Students will add information to the outer portion of the author’s purpose pie to inform. Key words found in a menu that is informative are as follows:</a:t>
            </a:r>
          </a:p>
          <a:p>
            <a:endParaRPr lang="en-US" dirty="0">
              <a:latin typeface="Arial Rounded MT Bold" panose="020F0704030504030204" pitchFamily="34" charset="0"/>
            </a:endParaRPr>
          </a:p>
          <a:p>
            <a:pPr marL="285750" indent="-285750">
              <a:buFont typeface="Arial" panose="020B0604020202020204" pitchFamily="34" charset="0"/>
              <a:buChar char="•"/>
            </a:pPr>
            <a:r>
              <a:rPr lang="en-US" dirty="0">
                <a:latin typeface="Arial Rounded MT Bold" panose="020F0704030504030204" pitchFamily="34" charset="0"/>
              </a:rPr>
              <a:t>Appetizer price listing</a:t>
            </a:r>
          </a:p>
          <a:p>
            <a:pPr marL="285750" indent="-285750">
              <a:buFont typeface="Arial" panose="020B0604020202020204" pitchFamily="34" charset="0"/>
              <a:buChar char="•"/>
            </a:pPr>
            <a:r>
              <a:rPr lang="en-US" dirty="0">
                <a:latin typeface="Arial Rounded MT Bold" panose="020F0704030504030204" pitchFamily="34" charset="0"/>
              </a:rPr>
              <a:t>Soup price listing</a:t>
            </a:r>
          </a:p>
          <a:p>
            <a:pPr marL="285750" indent="-285750">
              <a:buFont typeface="Arial" panose="020B0604020202020204" pitchFamily="34" charset="0"/>
              <a:buChar char="•"/>
            </a:pPr>
            <a:r>
              <a:rPr lang="en-US" dirty="0">
                <a:latin typeface="Arial Rounded MT Bold" panose="020F0704030504030204" pitchFamily="34" charset="0"/>
              </a:rPr>
              <a:t>Photos of items on the menu</a:t>
            </a:r>
          </a:p>
          <a:p>
            <a:pPr marL="285750" indent="-285750">
              <a:buFont typeface="Arial" panose="020B0604020202020204" pitchFamily="34" charset="0"/>
              <a:buChar char="•"/>
            </a:pPr>
            <a:r>
              <a:rPr lang="en-US" dirty="0">
                <a:latin typeface="Arial Rounded MT Bold" panose="020F0704030504030204" pitchFamily="34" charset="0"/>
              </a:rPr>
              <a:t>Entrée options are seafood, beef, chicken and pork with price listing</a:t>
            </a:r>
          </a:p>
          <a:p>
            <a:pPr marL="285750" indent="-285750">
              <a:buFont typeface="Arial" panose="020B0604020202020204" pitchFamily="34" charset="0"/>
              <a:buChar char="•"/>
            </a:pPr>
            <a:endParaRPr lang="en-US" dirty="0">
              <a:latin typeface="Arial Rounded MT Bold" panose="020F0704030504030204" pitchFamily="34" charset="0"/>
            </a:endParaRPr>
          </a:p>
          <a:p>
            <a:pPr marL="285750" indent="-285750">
              <a:buFont typeface="Arial" panose="020B0604020202020204" pitchFamily="34" charset="0"/>
              <a:buChar char="•"/>
            </a:pPr>
            <a:r>
              <a:rPr lang="en-US" dirty="0">
                <a:latin typeface="Arial Rounded MT Bold" panose="020F0704030504030204" pitchFamily="34" charset="0"/>
              </a:rPr>
              <a:t>All items located on the menu provide the reader with information on what is served at a specific Chinese Restaurant.</a:t>
            </a:r>
          </a:p>
          <a:p>
            <a:pPr marL="285750" indent="-285750">
              <a:buFont typeface="Arial" panose="020B0604020202020204" pitchFamily="34" charset="0"/>
              <a:buChar char="•"/>
            </a:pPr>
            <a:endParaRPr lang="en-US" dirty="0">
              <a:latin typeface="Arial Rounded MT Bold" panose="020F0704030504030204" pitchFamily="34" charset="0"/>
            </a:endParaRPr>
          </a:p>
          <a:p>
            <a:pPr marL="285750" indent="-285750">
              <a:buFont typeface="Arial" panose="020B0604020202020204" pitchFamily="34" charset="0"/>
              <a:buChar char="•"/>
            </a:pPr>
            <a:r>
              <a:rPr lang="en-US" dirty="0">
                <a:latin typeface="Arial Rounded MT Bold" panose="020F0704030504030204" pitchFamily="34" charset="0"/>
              </a:rPr>
              <a:t>(Time 2 minutes)</a:t>
            </a:r>
          </a:p>
          <a:p>
            <a:endParaRPr lang="en-US" dirty="0">
              <a:latin typeface="Arial Rounded MT Bold" panose="020F0704030504030204" pitchFamily="34" charset="0"/>
            </a:endParaRPr>
          </a:p>
          <a:p>
            <a:endParaRPr lang="en-US" dirty="0">
              <a:latin typeface="Arial Rounded MT Bold" panose="020F0704030504030204" pitchFamily="34" charset="0"/>
            </a:endParaRPr>
          </a:p>
          <a:p>
            <a:endParaRPr lang="en-US" dirty="0">
              <a:latin typeface="Arial Rounded MT Bold" panose="020F0704030504030204" pitchFamily="34" charset="0"/>
            </a:endParaRPr>
          </a:p>
        </p:txBody>
      </p:sp>
    </p:spTree>
    <p:extLst>
      <p:ext uri="{BB962C8B-B14F-4D97-AF65-F5344CB8AC3E}">
        <p14:creationId xmlns:p14="http://schemas.microsoft.com/office/powerpoint/2010/main" val="11988610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881348"/>
            <a:ext cx="9404723" cy="971899"/>
          </a:xfrm>
        </p:spPr>
        <p:txBody>
          <a:bodyPr/>
          <a:lstStyle/>
          <a:p>
            <a:pPr algn="ctr"/>
            <a:r>
              <a:rPr lang="en-US" sz="5400" dirty="0">
                <a:latin typeface="Arial Rounded MT Bold" panose="020F0704030504030204" pitchFamily="34" charset="0"/>
              </a:rPr>
              <a:t>Instructional Modeling</a:t>
            </a:r>
          </a:p>
        </p:txBody>
      </p:sp>
      <p:sp>
        <p:nvSpPr>
          <p:cNvPr id="3" name="Content Placeholder 2"/>
          <p:cNvSpPr>
            <a:spLocks noGrp="1"/>
          </p:cNvSpPr>
          <p:nvPr>
            <p:ph idx="1"/>
          </p:nvPr>
        </p:nvSpPr>
        <p:spPr>
          <a:xfrm>
            <a:off x="646111" y="1773716"/>
            <a:ext cx="11091550" cy="5301914"/>
          </a:xfrm>
        </p:spPr>
        <p:txBody>
          <a:bodyPr>
            <a:normAutofit/>
          </a:bodyPr>
          <a:lstStyle/>
          <a:p>
            <a:pPr marL="0" indent="0">
              <a:buNone/>
            </a:pPr>
            <a:r>
              <a:rPr lang="en-US" dirty="0">
                <a:latin typeface="Arial Rounded MT Bold" panose="020F0704030504030204" pitchFamily="34" charset="0"/>
              </a:rPr>
              <a:t>To entertain </a:t>
            </a:r>
          </a:p>
        </p:txBody>
      </p:sp>
      <p:pic>
        <p:nvPicPr>
          <p:cNvPr id="2050" name="Picture 2" descr="http://sbt.blob.core.windows.net/storyboards/emily_02022000/3-little-pigs.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6111" y="2670912"/>
            <a:ext cx="5264607" cy="394845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555347" y="3052294"/>
            <a:ext cx="5636654" cy="3416320"/>
          </a:xfrm>
          <a:prstGeom prst="rect">
            <a:avLst/>
          </a:prstGeom>
          <a:noFill/>
        </p:spPr>
        <p:txBody>
          <a:bodyPr wrap="square" rtlCol="0">
            <a:spAutoFit/>
          </a:bodyPr>
          <a:lstStyle/>
          <a:p>
            <a:r>
              <a:rPr lang="en-US" dirty="0">
                <a:latin typeface="Arial Rounded MT Bold" panose="020F0704030504030204" pitchFamily="34" charset="0"/>
              </a:rPr>
              <a:t>Students will be taught to identify what has the author provided that makes </a:t>
            </a:r>
            <a:r>
              <a:rPr lang="en-US" i="1" dirty="0">
                <a:latin typeface="Arial Rounded MT Bold" panose="020F0704030504030204" pitchFamily="34" charset="0"/>
              </a:rPr>
              <a:t>The Three Little Pigs </a:t>
            </a:r>
            <a:r>
              <a:rPr lang="en-US" dirty="0">
                <a:latin typeface="Arial Rounded MT Bold" panose="020F0704030504030204" pitchFamily="34" charset="0"/>
              </a:rPr>
              <a:t>entertaining. Teacher adds to the outside portion of the entertain section of the pie chart the following information:</a:t>
            </a:r>
          </a:p>
          <a:p>
            <a:r>
              <a:rPr lang="en-US" dirty="0"/>
              <a:t> </a:t>
            </a:r>
            <a:endParaRPr lang="en-US" dirty="0">
              <a:latin typeface="Arial Rounded MT Bold" panose="020F0704030504030204" pitchFamily="34" charset="0"/>
            </a:endParaRPr>
          </a:p>
          <a:p>
            <a:r>
              <a:rPr lang="en-US" dirty="0">
                <a:latin typeface="Arial Rounded MT Bold" panose="020F0704030504030204" pitchFamily="34" charset="0"/>
              </a:rPr>
              <a:t>It is a fiction story/make believe</a:t>
            </a:r>
          </a:p>
          <a:p>
            <a:r>
              <a:rPr lang="en-US" dirty="0">
                <a:latin typeface="Arial Rounded MT Bold" panose="020F0704030504030204" pitchFamily="34" charset="0"/>
              </a:rPr>
              <a:t> It has a talking pig and wolf,</a:t>
            </a:r>
          </a:p>
          <a:p>
            <a:r>
              <a:rPr lang="en-US" dirty="0">
                <a:latin typeface="Arial Rounded MT Bold" panose="020F0704030504030204" pitchFamily="34" charset="0"/>
              </a:rPr>
              <a:t>The pigs built their own houses</a:t>
            </a:r>
          </a:p>
          <a:p>
            <a:r>
              <a:rPr lang="en-US" dirty="0">
                <a:latin typeface="Arial Rounded MT Bold" panose="020F0704030504030204" pitchFamily="34" charset="0"/>
              </a:rPr>
              <a:t>The wolf was able to blow down their house</a:t>
            </a:r>
          </a:p>
          <a:p>
            <a:endParaRPr lang="en-US" dirty="0">
              <a:latin typeface="Arial Rounded MT Bold" panose="020F0704030504030204" pitchFamily="34" charset="0"/>
            </a:endParaRPr>
          </a:p>
          <a:p>
            <a:r>
              <a:rPr lang="en-US" dirty="0">
                <a:latin typeface="Arial Rounded MT Bold" panose="020F0704030504030204" pitchFamily="34" charset="0"/>
              </a:rPr>
              <a:t>(Time 3 minutes) </a:t>
            </a:r>
          </a:p>
        </p:txBody>
      </p:sp>
    </p:spTree>
    <p:extLst>
      <p:ext uri="{BB962C8B-B14F-4D97-AF65-F5344CB8AC3E}">
        <p14:creationId xmlns:p14="http://schemas.microsoft.com/office/powerpoint/2010/main" val="2892905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Independent Review</a:t>
            </a:r>
          </a:p>
        </p:txBody>
      </p:sp>
      <p:sp>
        <p:nvSpPr>
          <p:cNvPr id="3" name="Content Placeholder 2"/>
          <p:cNvSpPr>
            <a:spLocks noGrp="1"/>
          </p:cNvSpPr>
          <p:nvPr>
            <p:ph idx="1"/>
          </p:nvPr>
        </p:nvSpPr>
        <p:spPr/>
        <p:txBody>
          <a:bodyPr/>
          <a:lstStyle/>
          <a:p>
            <a:r>
              <a:rPr lang="en-US" dirty="0"/>
              <a:t>Student will take this time to choose between three videos</a:t>
            </a:r>
          </a:p>
          <a:p>
            <a:r>
              <a:rPr lang="en-US" dirty="0"/>
              <a:t>Create a Google Presentation and provide the video selected</a:t>
            </a:r>
          </a:p>
          <a:p>
            <a:r>
              <a:rPr lang="en-US" dirty="0"/>
              <a:t>One slide provide the author’s purpose and examples from the video to determine the author’s purpose</a:t>
            </a:r>
          </a:p>
          <a:p>
            <a:r>
              <a:rPr lang="en-US" dirty="0"/>
              <a:t>Examples can be author’s craft</a:t>
            </a:r>
          </a:p>
          <a:p>
            <a:r>
              <a:rPr lang="en-US" dirty="0"/>
              <a:t>Examples can be author’s words</a:t>
            </a:r>
          </a:p>
          <a:p>
            <a:r>
              <a:rPr lang="en-US" dirty="0"/>
              <a:t>Actors/character actions</a:t>
            </a:r>
          </a:p>
          <a:p>
            <a:endParaRPr lang="en-US" dirty="0"/>
          </a:p>
        </p:txBody>
      </p:sp>
    </p:spTree>
    <p:extLst>
      <p:ext uri="{BB962C8B-B14F-4D97-AF65-F5344CB8AC3E}">
        <p14:creationId xmlns:p14="http://schemas.microsoft.com/office/powerpoint/2010/main" val="27963010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800" dirty="0">
                <a:latin typeface="Arial Rounded MT Bold" panose="020F0704030504030204" pitchFamily="34" charset="0"/>
              </a:rPr>
              <a:t>Instructional Modeling</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a:latin typeface="Arial Rounded MT Bold" panose="020F0704030504030204" pitchFamily="34" charset="0"/>
              </a:rPr>
              <a:t>PowerPoint Presentation was chosen as method to teach author’s purpose because it is most effective for students today. Presentations can be shared with students who have fallen behind or who may have been absent. Also, presentations can be easily maximized for those who have difficulty viewing in a large classroom setting.</a:t>
            </a:r>
          </a:p>
          <a:p>
            <a:pPr marL="0" indent="0">
              <a:buNone/>
            </a:pPr>
            <a:endParaRPr lang="en-US" dirty="0">
              <a:latin typeface="Arial Rounded MT Bold" panose="020F0704030504030204" pitchFamily="34" charset="0"/>
            </a:endParaRPr>
          </a:p>
          <a:p>
            <a:pPr marL="0" indent="0">
              <a:buNone/>
            </a:pPr>
            <a:r>
              <a:rPr lang="en-US" dirty="0">
                <a:latin typeface="Arial Rounded MT Bold" panose="020F0704030504030204" pitchFamily="34" charset="0"/>
              </a:rPr>
              <a:t>According to Horton (2011), presentation are an excellent tool to demonstrate and explain new information to learners. In addition to that, presentations can be easily use to differentiate based on what needs to be covered from one class to another.</a:t>
            </a:r>
          </a:p>
          <a:p>
            <a:pPr marL="0" indent="0">
              <a:buNone/>
            </a:pPr>
            <a:r>
              <a:rPr lang="en-US" dirty="0">
                <a:latin typeface="Arial Rounded MT Bold" panose="020F0704030504030204" pitchFamily="34" charset="0"/>
              </a:rPr>
              <a:t>In order to complete worksheets with the class, The worksheets are written on under a document camera so students can complete the hand-out along with the teacher and they it provides students with a physical copy to take home to study</a:t>
            </a:r>
            <a:r>
              <a:rPr lang="en-US" dirty="0"/>
              <a:t>.</a:t>
            </a:r>
          </a:p>
        </p:txBody>
      </p:sp>
    </p:spTree>
    <p:extLst>
      <p:ext uri="{BB962C8B-B14F-4D97-AF65-F5344CB8AC3E}">
        <p14:creationId xmlns:p14="http://schemas.microsoft.com/office/powerpoint/2010/main" val="31450800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5400" dirty="0">
                <a:latin typeface="Arial Rounded MT Bold" panose="020F0704030504030204" pitchFamily="34" charset="0"/>
              </a:rPr>
              <a:t>Summarizer</a:t>
            </a:r>
          </a:p>
        </p:txBody>
      </p:sp>
      <p:sp>
        <p:nvSpPr>
          <p:cNvPr id="3" name="Content Placeholder 2"/>
          <p:cNvSpPr>
            <a:spLocks noGrp="1"/>
          </p:cNvSpPr>
          <p:nvPr>
            <p:ph idx="1"/>
          </p:nvPr>
        </p:nvSpPr>
        <p:spPr/>
        <p:txBody>
          <a:bodyPr>
            <a:normAutofit fontScale="62500" lnSpcReduction="20000"/>
          </a:bodyPr>
          <a:lstStyle/>
          <a:p>
            <a:pPr marL="0" indent="0">
              <a:buNone/>
            </a:pPr>
            <a:r>
              <a:rPr lang="en-US" sz="2200" dirty="0">
                <a:latin typeface="Arial Rounded MT Bold" panose="020F0704030504030204" pitchFamily="34" charset="0"/>
              </a:rPr>
              <a:t>After teacher modeling, students will work with their numbered partner by creating an Author’s Purpose Acrostic by writing author purpose down the side of their paper. Then take the information learned during instruction to create key words or phrases that relate to the topic that begin with each letter in the acrostic  . For example,</a:t>
            </a:r>
          </a:p>
          <a:p>
            <a:pPr marL="0" indent="0">
              <a:buNone/>
            </a:pPr>
            <a:r>
              <a:rPr lang="en-US" sz="2100" dirty="0">
                <a:latin typeface="Arial Rounded MT Bold" panose="020F0704030504030204" pitchFamily="34" charset="0"/>
              </a:rPr>
              <a:t>Advertisements are used to persuade</a:t>
            </a:r>
          </a:p>
          <a:p>
            <a:pPr marL="0" indent="0">
              <a:buNone/>
            </a:pPr>
            <a:r>
              <a:rPr lang="en-US" sz="1500" dirty="0">
                <a:latin typeface="Arial Rounded MT Bold" panose="020F0704030504030204" pitchFamily="34" charset="0"/>
              </a:rPr>
              <a:t>U</a:t>
            </a:r>
          </a:p>
          <a:p>
            <a:pPr marL="0" indent="0">
              <a:buNone/>
            </a:pPr>
            <a:r>
              <a:rPr lang="en-US" sz="1500" dirty="0">
                <a:latin typeface="Arial Rounded MT Bold" panose="020F0704030504030204" pitchFamily="34" charset="0"/>
              </a:rPr>
              <a:t>T</a:t>
            </a:r>
          </a:p>
          <a:p>
            <a:pPr marL="0" indent="0">
              <a:buNone/>
            </a:pPr>
            <a:r>
              <a:rPr lang="en-US" sz="1500" dirty="0">
                <a:latin typeface="Arial Rounded MT Bold" panose="020F0704030504030204" pitchFamily="34" charset="0"/>
              </a:rPr>
              <a:t>H</a:t>
            </a:r>
          </a:p>
          <a:p>
            <a:pPr marL="0" indent="0">
              <a:buNone/>
            </a:pPr>
            <a:r>
              <a:rPr lang="en-US" sz="1500" dirty="0">
                <a:latin typeface="Arial Rounded MT Bold" panose="020F0704030504030204" pitchFamily="34" charset="0"/>
              </a:rPr>
              <a:t>O</a:t>
            </a:r>
          </a:p>
          <a:p>
            <a:pPr marL="0" indent="0">
              <a:buNone/>
            </a:pPr>
            <a:r>
              <a:rPr lang="en-US" sz="1500" dirty="0">
                <a:latin typeface="Arial Rounded MT Bold" panose="020F0704030504030204" pitchFamily="34" charset="0"/>
              </a:rPr>
              <a:t>R</a:t>
            </a:r>
          </a:p>
          <a:p>
            <a:pPr marL="0" indent="0">
              <a:buNone/>
            </a:pPr>
            <a:r>
              <a:rPr lang="en-US" sz="1500" dirty="0">
                <a:latin typeface="Arial Rounded MT Bold" panose="020F0704030504030204" pitchFamily="34" charset="0"/>
              </a:rPr>
              <a:t>S</a:t>
            </a:r>
          </a:p>
          <a:p>
            <a:pPr marL="0" indent="0">
              <a:buNone/>
            </a:pPr>
            <a:r>
              <a:rPr lang="en-US" sz="1500" dirty="0">
                <a:latin typeface="Arial Rounded MT Bold" panose="020F0704030504030204" pitchFamily="34" charset="0"/>
              </a:rPr>
              <a:t>P</a:t>
            </a:r>
          </a:p>
          <a:p>
            <a:pPr marL="0" indent="0">
              <a:buNone/>
            </a:pPr>
            <a:r>
              <a:rPr lang="en-US" sz="1500" dirty="0">
                <a:latin typeface="Arial Rounded MT Bold" panose="020F0704030504030204" pitchFamily="34" charset="0"/>
              </a:rPr>
              <a:t>U</a:t>
            </a:r>
          </a:p>
          <a:p>
            <a:pPr marL="0" indent="0">
              <a:buNone/>
            </a:pPr>
            <a:r>
              <a:rPr lang="en-US" sz="1500" dirty="0">
                <a:latin typeface="Arial Rounded MT Bold" panose="020F0704030504030204" pitchFamily="34" charset="0"/>
              </a:rPr>
              <a:t>R</a:t>
            </a:r>
          </a:p>
          <a:p>
            <a:pPr marL="0" indent="0">
              <a:buNone/>
            </a:pPr>
            <a:r>
              <a:rPr lang="en-US" sz="1500" dirty="0">
                <a:latin typeface="Arial Rounded MT Bold" panose="020F0704030504030204" pitchFamily="34" charset="0"/>
              </a:rPr>
              <a:t>P</a:t>
            </a:r>
          </a:p>
          <a:p>
            <a:pPr marL="0" indent="0">
              <a:buNone/>
            </a:pPr>
            <a:r>
              <a:rPr lang="en-US" sz="1500" dirty="0">
                <a:latin typeface="Arial Rounded MT Bold" panose="020F0704030504030204" pitchFamily="34" charset="0"/>
              </a:rPr>
              <a:t>O</a:t>
            </a:r>
          </a:p>
          <a:p>
            <a:pPr marL="0" indent="0">
              <a:buNone/>
            </a:pPr>
            <a:r>
              <a:rPr lang="en-US" sz="1500" dirty="0">
                <a:latin typeface="Arial Rounded MT Bold" panose="020F0704030504030204" pitchFamily="34" charset="0"/>
              </a:rPr>
              <a:t>S</a:t>
            </a:r>
          </a:p>
          <a:p>
            <a:pPr marL="0" indent="0">
              <a:buNone/>
            </a:pPr>
            <a:r>
              <a:rPr lang="en-US" sz="1500" dirty="0">
                <a:latin typeface="Arial Rounded MT Bold" panose="020F0704030504030204" pitchFamily="34" charset="0"/>
              </a:rPr>
              <a:t>E</a:t>
            </a:r>
          </a:p>
          <a:p>
            <a:pPr marL="0" indent="0">
              <a:buNone/>
            </a:pPr>
            <a:endParaRPr lang="en-US" sz="1200" dirty="0">
              <a:latin typeface="Arial Rounded MT Bold" panose="020F0704030504030204" pitchFamily="34" charset="0"/>
            </a:endParaRPr>
          </a:p>
          <a:p>
            <a:pPr marL="0" indent="0">
              <a:buNone/>
            </a:pPr>
            <a:endParaRPr lang="en-US" dirty="0">
              <a:latin typeface="Arial Rounded MT Bold" panose="020F0704030504030204" pitchFamily="34" charset="0"/>
            </a:endParaRPr>
          </a:p>
        </p:txBody>
      </p:sp>
    </p:spTree>
    <p:extLst>
      <p:ext uri="{BB962C8B-B14F-4D97-AF65-F5344CB8AC3E}">
        <p14:creationId xmlns:p14="http://schemas.microsoft.com/office/powerpoint/2010/main" val="21010837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800" dirty="0">
                <a:latin typeface="Arial Rounded MT Bold" panose="020F0704030504030204" pitchFamily="34" charset="0"/>
              </a:rPr>
              <a:t>Collecting and Recording Information</a:t>
            </a:r>
          </a:p>
        </p:txBody>
      </p:sp>
      <p:sp>
        <p:nvSpPr>
          <p:cNvPr id="3" name="Content Placeholder 2"/>
          <p:cNvSpPr>
            <a:spLocks noGrp="1"/>
          </p:cNvSpPr>
          <p:nvPr>
            <p:ph idx="1"/>
          </p:nvPr>
        </p:nvSpPr>
        <p:spPr/>
        <p:txBody>
          <a:bodyPr>
            <a:normAutofit fontScale="85000" lnSpcReduction="10000"/>
          </a:bodyPr>
          <a:lstStyle/>
          <a:p>
            <a:pPr marL="0" indent="0">
              <a:buNone/>
            </a:pPr>
            <a:r>
              <a:rPr lang="en-US" dirty="0">
                <a:latin typeface="Arial Rounded MT Bold" panose="020F0704030504030204" pitchFamily="34" charset="0"/>
              </a:rPr>
              <a:t>During this lesson, data is collected an placed on the PDSA (Plan Do Study Act)  bulletin board. “PDSA is a strategy used to encourage groups to determine goals, monitor progress, and make rapid changes when results are not achieved” (Montgomery County, 2015). </a:t>
            </a:r>
          </a:p>
          <a:p>
            <a:pPr marL="0" indent="0">
              <a:buNone/>
            </a:pPr>
            <a:r>
              <a:rPr lang="en-US" dirty="0">
                <a:latin typeface="Arial Rounded MT Bold" panose="020F0704030504030204" pitchFamily="34" charset="0"/>
              </a:rPr>
              <a:t>PDSA chart allows students to chart their progress of the lesson being taught. Information covered in the PDSA bulletin board will contain the objective being covered and what the goals are for the class. In addition to that, the responsibility of the teacher and student participation in the lesson are also included in the PDSA. </a:t>
            </a:r>
          </a:p>
          <a:p>
            <a:pPr marL="0" indent="0">
              <a:buNone/>
            </a:pPr>
            <a:endParaRPr lang="en-US" dirty="0">
              <a:latin typeface="Arial Rounded MT Bold" panose="020F0704030504030204" pitchFamily="34" charset="0"/>
            </a:endParaRPr>
          </a:p>
          <a:p>
            <a:pPr marL="0" indent="0">
              <a:buNone/>
            </a:pPr>
            <a:r>
              <a:rPr lang="en-US" dirty="0">
                <a:latin typeface="Arial Rounded MT Bold" panose="020F0704030504030204" pitchFamily="34" charset="0"/>
              </a:rPr>
              <a:t>After the data is collected from the pre-assessment, students will see a graph that shows where the class is overall before the lesson is taught in regard to author’s purpose. Students will know specifically what they need to learn and that they need to achieve in order for 70% of class being proficient. The entire class will also know based on the chart where they need the most work and how much they need to grow in order to meet their goal.</a:t>
            </a:r>
          </a:p>
        </p:txBody>
      </p:sp>
    </p:spTree>
    <p:extLst>
      <p:ext uri="{BB962C8B-B14F-4D97-AF65-F5344CB8AC3E}">
        <p14:creationId xmlns:p14="http://schemas.microsoft.com/office/powerpoint/2010/main" val="36839571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400" dirty="0">
                <a:latin typeface="Arial Rounded MT Bold" panose="020F0704030504030204" pitchFamily="34" charset="0"/>
              </a:rPr>
              <a:t>Interested Groups</a:t>
            </a:r>
            <a:br>
              <a:rPr lang="en-US" sz="4400" dirty="0">
                <a:latin typeface="Arial Rounded MT Bold" panose="020F0704030504030204" pitchFamily="34" charset="0"/>
              </a:rPr>
            </a:br>
            <a:r>
              <a:rPr lang="en-US" sz="4400" dirty="0">
                <a:latin typeface="Arial Rounded MT Bold" panose="020F0704030504030204" pitchFamily="34" charset="0"/>
              </a:rPr>
              <a:t>Teachers and Students</a:t>
            </a:r>
          </a:p>
        </p:txBody>
      </p:sp>
      <p:sp>
        <p:nvSpPr>
          <p:cNvPr id="3" name="Content Placeholder 2"/>
          <p:cNvSpPr>
            <a:spLocks noGrp="1"/>
          </p:cNvSpPr>
          <p:nvPr>
            <p:ph idx="1"/>
          </p:nvPr>
        </p:nvSpPr>
        <p:spPr/>
        <p:txBody>
          <a:bodyPr>
            <a:normAutofit/>
          </a:bodyPr>
          <a:lstStyle/>
          <a:p>
            <a:r>
              <a:rPr lang="en-US" sz="1400" dirty="0">
                <a:latin typeface="Arial Rounded MT Bold" panose="020F0704030504030204" pitchFamily="34" charset="0"/>
              </a:rPr>
              <a:t>As stated earlier, PDSA bulletin board will provide the data collected before and during the lessons. Students will be reassessed in two days to see how much they have grown/mastered the objective being covered. After the second assessment, the new data will be placed on the PDSA board beside the pre-assessment data. If the students show growth they will be rewarded with a 10 minute activity of their choice. </a:t>
            </a:r>
          </a:p>
          <a:p>
            <a:r>
              <a:rPr lang="en-US" sz="1400" dirty="0">
                <a:latin typeface="Arial Rounded MT Bold" panose="020F0704030504030204" pitchFamily="34" charset="0"/>
              </a:rPr>
              <a:t>Because the PDSA is a group effort between teacher and students everyone is invested and participating in every aspect of the lesson. </a:t>
            </a:r>
          </a:p>
          <a:p>
            <a:r>
              <a:rPr lang="en-US" sz="1400" dirty="0">
                <a:latin typeface="Arial Rounded MT Bold" panose="020F0704030504030204" pitchFamily="34" charset="0"/>
              </a:rPr>
              <a:t>Students take pre-assessment and teacher uses the data to create lessons</a:t>
            </a:r>
          </a:p>
          <a:p>
            <a:r>
              <a:rPr lang="en-US" sz="1400" dirty="0">
                <a:latin typeface="Arial Rounded MT Bold" panose="020F0704030504030204" pitchFamily="34" charset="0"/>
              </a:rPr>
              <a:t>Students submit on the PDSA chart what they will do to learn while the teacher is instructing</a:t>
            </a:r>
          </a:p>
          <a:p>
            <a:r>
              <a:rPr lang="en-US" sz="1400" dirty="0">
                <a:latin typeface="Arial Rounded MT Bold" panose="020F0704030504030204" pitchFamily="34" charset="0"/>
              </a:rPr>
              <a:t>The pre-assessment data is placed on the PDSA board for everyone to see and students always know what needs to happen in order to be proficient.</a:t>
            </a:r>
          </a:p>
          <a:p>
            <a:r>
              <a:rPr lang="en-US" sz="1400" dirty="0">
                <a:latin typeface="Arial Rounded MT Bold" panose="020F0704030504030204" pitchFamily="34" charset="0"/>
              </a:rPr>
              <a:t>Students are assessed informally and formally during the lessons and the data will determine if they have grown and whether or not the class is rewarded for showing growth.  </a:t>
            </a:r>
          </a:p>
          <a:p>
            <a:r>
              <a:rPr lang="en-US" sz="1400" dirty="0">
                <a:latin typeface="Arial Rounded MT Bold" panose="020F0704030504030204" pitchFamily="34" charset="0"/>
              </a:rPr>
              <a:t>At the end of the lesson if students meet growth they are rewarded with a 20 minute activity of their choice. If not the teacher will take the data and focus on what needs to be  retaught.</a:t>
            </a:r>
          </a:p>
        </p:txBody>
      </p:sp>
    </p:spTree>
    <p:extLst>
      <p:ext uri="{BB962C8B-B14F-4D97-AF65-F5344CB8AC3E}">
        <p14:creationId xmlns:p14="http://schemas.microsoft.com/office/powerpoint/2010/main" val="41702704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6000" dirty="0">
                <a:latin typeface="Arial Rounded MT Bold" panose="020F0704030504030204" pitchFamily="34" charset="0"/>
              </a:rPr>
              <a:t>References</a:t>
            </a:r>
          </a:p>
        </p:txBody>
      </p:sp>
      <p:sp>
        <p:nvSpPr>
          <p:cNvPr id="3" name="Content Placeholder 2"/>
          <p:cNvSpPr>
            <a:spLocks noGrp="1"/>
          </p:cNvSpPr>
          <p:nvPr>
            <p:ph idx="1"/>
          </p:nvPr>
        </p:nvSpPr>
        <p:spPr/>
        <p:txBody>
          <a:bodyPr>
            <a:normAutofit/>
          </a:bodyPr>
          <a:lstStyle/>
          <a:p>
            <a:pPr marL="0" indent="0">
              <a:buNone/>
            </a:pPr>
            <a:r>
              <a:rPr lang="en-US" dirty="0">
                <a:latin typeface="Arial Rounded MT Bold" panose="020F0704030504030204" pitchFamily="34" charset="0"/>
              </a:rPr>
              <a:t>Assessing Prior Knowledge - Teaching Excellence &amp; Educational 	Innovation - Carnegie Mellon University. (n.d.). Retrieved January 	19, 2015, from 	</a:t>
            </a:r>
            <a:r>
              <a:rPr lang="en-US" u="sng" dirty="0">
                <a:latin typeface="Arial Rounded MT Bold" panose="020F0704030504030204" pitchFamily="34" charset="0"/>
                <a:hlinkClick r:id="rId2"/>
              </a:rPr>
              <a:t>http://www.cmu.edu/teaching/designteach/teach/priorknowledg       </a:t>
            </a:r>
          </a:p>
          <a:p>
            <a:pPr marL="0" indent="0">
              <a:buNone/>
            </a:pPr>
            <a:r>
              <a:rPr lang="en-US" dirty="0">
                <a:latin typeface="Arial Rounded MT Bold" panose="020F0704030504030204" pitchFamily="34" charset="0"/>
                <a:hlinkClick r:id="rId2"/>
              </a:rPr>
              <a:t>	</a:t>
            </a:r>
            <a:r>
              <a:rPr lang="en-US" u="sng" dirty="0">
                <a:latin typeface="Arial Rounded MT Bold" panose="020F0704030504030204" pitchFamily="34" charset="0"/>
                <a:hlinkClick r:id="rId2"/>
              </a:rPr>
              <a:t>e.html</a:t>
            </a:r>
            <a:endParaRPr lang="en-US" u="sng" dirty="0">
              <a:latin typeface="Arial Rounded MT Bold" panose="020F0704030504030204" pitchFamily="34" charset="0"/>
            </a:endParaRPr>
          </a:p>
          <a:p>
            <a:pPr marL="0" indent="0">
              <a:buNone/>
            </a:pPr>
            <a:r>
              <a:rPr lang="en-US" dirty="0">
                <a:latin typeface="Arial Rounded MT Bold" panose="020F0704030504030204" pitchFamily="34" charset="0"/>
              </a:rPr>
              <a:t>Horton, W. (2011). </a:t>
            </a:r>
            <a:r>
              <a:rPr lang="en-US" i="1" dirty="0">
                <a:latin typeface="Arial Rounded MT Bold" panose="020F0704030504030204" pitchFamily="34" charset="0"/>
              </a:rPr>
              <a:t>e-Learning by Design, 2nd Edition</a:t>
            </a:r>
            <a:r>
              <a:rPr lang="en-US" dirty="0">
                <a:latin typeface="Arial Rounded MT Bold" panose="020F0704030504030204" pitchFamily="34" charset="0"/>
              </a:rPr>
              <a:t>, 2nd Edition. 	[VitalSource Bookshelf version]. Retrieved from 	</a:t>
            </a:r>
            <a:r>
              <a:rPr lang="en-US" u="sng" dirty="0">
                <a:latin typeface="Arial Rounded MT Bold" panose="020F0704030504030204" pitchFamily="34" charset="0"/>
                <a:hlinkClick r:id="rId3"/>
              </a:rPr>
              <a:t>http://online.vitalsource.com/books/9781118292686/page/69</a:t>
            </a:r>
            <a:endParaRPr lang="en-US" u="sng" dirty="0">
              <a:latin typeface="Arial Rounded MT Bold" panose="020F0704030504030204" pitchFamily="34" charset="0"/>
            </a:endParaRPr>
          </a:p>
          <a:p>
            <a:pPr marL="0" indent="0">
              <a:buNone/>
            </a:pPr>
            <a:r>
              <a:rPr lang="en-US" dirty="0">
                <a:latin typeface="Arial Rounded MT Bold" panose="020F0704030504030204" pitchFamily="34" charset="0"/>
              </a:rPr>
              <a:t>Montgomery County Public Schools. (n.d.). Retrieved January 19, 2015, 	from 	</a:t>
            </a:r>
            <a:r>
              <a:rPr lang="en-US" dirty="0">
                <a:latin typeface="Arial Rounded MT Bold" panose="020F0704030504030204" pitchFamily="34" charset="0"/>
                <a:hlinkClick r:id="rId4"/>
              </a:rPr>
              <a:t>http://www.montgomeryschoolsmd.org/info/baldrige/staff/qualityt</a:t>
            </a:r>
            <a:r>
              <a:rPr lang="en-US" dirty="0">
                <a:latin typeface="Arial Rounded MT Bold" panose="020F0704030504030204" pitchFamily="34" charset="0"/>
              </a:rPr>
              <a:t>	ools.shtm#pdsa</a:t>
            </a:r>
          </a:p>
          <a:p>
            <a:pPr marL="0" indent="0">
              <a:buNone/>
            </a:pPr>
            <a:endParaRPr lang="en-US" dirty="0"/>
          </a:p>
          <a:p>
            <a:pPr marL="0" indent="0">
              <a:buNone/>
            </a:pPr>
            <a:endParaRPr lang="en-US" u="sng" dirty="0"/>
          </a:p>
          <a:p>
            <a:pPr marL="0" indent="0">
              <a:buNone/>
            </a:pPr>
            <a:endParaRPr lang="en-US" dirty="0"/>
          </a:p>
          <a:p>
            <a:pPr marL="0" indent="0">
              <a:buNone/>
            </a:pPr>
            <a:endParaRPr lang="en-US" dirty="0"/>
          </a:p>
          <a:p>
            <a:endParaRPr lang="en-US" dirty="0"/>
          </a:p>
        </p:txBody>
      </p:sp>
    </p:spTree>
    <p:extLst>
      <p:ext uri="{BB962C8B-B14F-4D97-AF65-F5344CB8AC3E}">
        <p14:creationId xmlns:p14="http://schemas.microsoft.com/office/powerpoint/2010/main" val="18969880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6111" y="297455"/>
            <a:ext cx="9404723" cy="1555793"/>
          </a:xfrm>
        </p:spPr>
        <p:txBody>
          <a:bodyPr/>
          <a:lstStyle/>
          <a:p>
            <a:pPr algn="ctr"/>
            <a:r>
              <a:rPr lang="en-US" sz="3200" dirty="0">
                <a:latin typeface="Arial Rounded MT Bold" panose="020F0704030504030204" pitchFamily="34" charset="0"/>
              </a:rPr>
              <a:t>Author’s Purpose Absorb Activity for Seventh Grade English Language Arts Students</a:t>
            </a:r>
          </a:p>
        </p:txBody>
      </p:sp>
      <p:sp>
        <p:nvSpPr>
          <p:cNvPr id="3" name="Content Placeholder 2"/>
          <p:cNvSpPr>
            <a:spLocks noGrp="1"/>
          </p:cNvSpPr>
          <p:nvPr>
            <p:ph idx="1"/>
          </p:nvPr>
        </p:nvSpPr>
        <p:spPr>
          <a:xfrm>
            <a:off x="1103312" y="1564396"/>
            <a:ext cx="8946541" cy="4684004"/>
          </a:xfrm>
        </p:spPr>
        <p:txBody>
          <a:bodyPr>
            <a:normAutofit fontScale="92500"/>
          </a:bodyPr>
          <a:lstStyle/>
          <a:p>
            <a:pPr marL="0" indent="0">
              <a:buNone/>
            </a:pPr>
            <a:r>
              <a:rPr lang="en-US" sz="2400" dirty="0">
                <a:latin typeface="Arial Rounded MT Bold" panose="020F0704030504030204" pitchFamily="34" charset="0"/>
              </a:rPr>
              <a:t>Students were given approximately 15 minutes to complete a 10 question pre-assessment that required students to define author’s purpose and identify whether the text was to persuade, inform or entertain. Students were informed prior to taken the quiz that the assessment was given solely to show their prior knowledge and the data would determine what would be covered in the lesson.</a:t>
            </a:r>
          </a:p>
          <a:p>
            <a:pPr marL="0" indent="0">
              <a:buNone/>
            </a:pPr>
            <a:r>
              <a:rPr lang="en-US" sz="2400" dirty="0">
                <a:latin typeface="Arial Rounded MT Bold" panose="020F0704030504030204" pitchFamily="34" charset="0"/>
              </a:rPr>
              <a:t>“Since new knowledge and skill is dependent on pre-existing knowledge and skill, knowing what students know and what students can do when they come into a classroom or before they begin a new topic of study, can help us craft instructional activities that build of student strengths and acknowledge and address their weaknesses” (Assessing Prior, 2015).</a:t>
            </a:r>
          </a:p>
        </p:txBody>
      </p:sp>
    </p:spTree>
    <p:extLst>
      <p:ext uri="{BB962C8B-B14F-4D97-AF65-F5344CB8AC3E}">
        <p14:creationId xmlns:p14="http://schemas.microsoft.com/office/powerpoint/2010/main" val="2151933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anim calcmode="lin" valueType="num">
                                      <p:cBhvr>
                                        <p:cTn id="1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fade">
                                      <p:cBhvr>
                                        <p:cTn id="18" dur="1000"/>
                                        <p:tgtEl>
                                          <p:spTgt spid="3">
                                            <p:txEl>
                                              <p:pRg st="1" end="1"/>
                                            </p:txEl>
                                          </p:spTgt>
                                        </p:tgtEl>
                                      </p:cBhvr>
                                    </p:animEffect>
                                    <p:anim calcmode="lin" valueType="num">
                                      <p:cBhvr>
                                        <p:cTn id="1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6000" dirty="0">
                <a:latin typeface="Arial Rounded MT Bold" panose="020F0704030504030204" pitchFamily="34" charset="0"/>
              </a:rPr>
              <a:t>“What I Know”</a:t>
            </a:r>
          </a:p>
        </p:txBody>
      </p:sp>
      <p:sp>
        <p:nvSpPr>
          <p:cNvPr id="3" name="Content Placeholder 2"/>
          <p:cNvSpPr>
            <a:spLocks noGrp="1"/>
          </p:cNvSpPr>
          <p:nvPr>
            <p:ph idx="1"/>
          </p:nvPr>
        </p:nvSpPr>
        <p:spPr/>
        <p:txBody>
          <a:bodyPr/>
          <a:lstStyle/>
          <a:p>
            <a:r>
              <a:rPr lang="en-US" dirty="0">
                <a:latin typeface="Arial Rounded MT Bold" panose="020F0704030504030204" pitchFamily="34" charset="0"/>
              </a:rPr>
              <a:t>Each student assessment was graded immediately to determine the focus of the lesson. Based on data provided from their author’s purpose pre-assessment, 75% of the students were not proficient in being able to define author’s purpose or the ability to identify whether a textual piece was to persuade inform or entertain.</a:t>
            </a:r>
          </a:p>
          <a:p>
            <a:pPr marL="0" indent="0">
              <a:buNone/>
            </a:pPr>
            <a:endParaRPr lang="en-US" dirty="0"/>
          </a:p>
        </p:txBody>
      </p:sp>
      <p:pic>
        <p:nvPicPr>
          <p:cNvPr id="2050" name="Picture 2" descr="http://3.bp.blogspot.com/-WGgKBchcWzc/Uk8sUbI8YaI/AAAAAAAAAHc/kk6uB2HSmfI/s1600/Slide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80117" y="3670479"/>
            <a:ext cx="6736709" cy="30458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1842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grpId="0" nodeType="clickEffect">
                                  <p:stCondLst>
                                    <p:cond delay="0"/>
                                  </p:stCondLst>
                                  <p:childTnLst>
                                    <p:animEffect transition="out" filter="randombar(horizontal)">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26" presetClass="exit" presetSubtype="0" fill="hold" nodeType="clickEffect">
                                  <p:stCondLst>
                                    <p:cond delay="0"/>
                                  </p:stCondLst>
                                  <p:childTnLst>
                                    <p:animEffect transition="out" filter="wipe(down)">
                                      <p:cBhvr>
                                        <p:cTn id="11" dur="180" accel="50000">
                                          <p:stCondLst>
                                            <p:cond delay="1820"/>
                                          </p:stCondLst>
                                        </p:cTn>
                                        <p:tgtEl>
                                          <p:spTgt spid="2050"/>
                                        </p:tgtEl>
                                      </p:cBhvr>
                                    </p:animEffect>
                                    <p:anim calcmode="lin" valueType="num">
                                      <p:cBhvr>
                                        <p:cTn id="12" dur="1822" tmFilter="0,0; 0.14,0.31; 0.43,0.73; 0.71,0.91; 1.0,1.0">
                                          <p:stCondLst>
                                            <p:cond delay="0"/>
                                          </p:stCondLst>
                                        </p:cTn>
                                        <p:tgtEl>
                                          <p:spTgt spid="2050"/>
                                        </p:tgtEl>
                                        <p:attrNameLst>
                                          <p:attrName>ppt_x</p:attrName>
                                        </p:attrNameLst>
                                      </p:cBhvr>
                                      <p:tavLst>
                                        <p:tav tm="0">
                                          <p:val>
                                            <p:strVal val="ppt_x"/>
                                          </p:val>
                                        </p:tav>
                                        <p:tav tm="100000">
                                          <p:val>
                                            <p:strVal val="#ppt_x+0.25"/>
                                          </p:val>
                                        </p:tav>
                                      </p:tavLst>
                                    </p:anim>
                                    <p:anim calcmode="lin" valueType="num">
                                      <p:cBhvr>
                                        <p:cTn id="13" dur="178">
                                          <p:stCondLst>
                                            <p:cond delay="1822"/>
                                          </p:stCondLst>
                                        </p:cTn>
                                        <p:tgtEl>
                                          <p:spTgt spid="2050"/>
                                        </p:tgtEl>
                                        <p:attrNameLst>
                                          <p:attrName>ppt_x</p:attrName>
                                        </p:attrNameLst>
                                      </p:cBhvr>
                                      <p:tavLst>
                                        <p:tav tm="0">
                                          <p:val>
                                            <p:strVal val="ppt_x"/>
                                          </p:val>
                                        </p:tav>
                                        <p:tav tm="100000">
                                          <p:val>
                                            <p:strVal val="ppt_x"/>
                                          </p:val>
                                        </p:tav>
                                      </p:tavLst>
                                    </p:anim>
                                    <p:anim calcmode="lin" valueType="num">
                                      <p:cBhvr>
                                        <p:cTn id="14" dur="664" tmFilter="0.0,0.0;0.25,0.07;0.50,0.2;0.75,0.467;1.0,1.0">
                                          <p:stCondLst>
                                            <p:cond delay="0"/>
                                          </p:stCondLst>
                                        </p:cTn>
                                        <p:tgtEl>
                                          <p:spTgt spid="2050"/>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5" dur="664" tmFilter="0, 0; 0.125,0.2665; 0.25,0.4; 0.375,0.465; 0.5,0.5;  0.625,0.535; 0.75,0.6; 0.875,0.7335; 1,1">
                                          <p:stCondLst>
                                            <p:cond delay="664"/>
                                          </p:stCondLst>
                                        </p:cTn>
                                        <p:tgtEl>
                                          <p:spTgt spid="2050"/>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6" dur="332" tmFilter="0, 0; 0.125,0.2665; 0.25,0.4; 0.375,0.465; 0.5,0.5;  0.625,0.535; 0.75,0.6; 0.875,0.7335; 1,1">
                                          <p:stCondLst>
                                            <p:cond delay="1324"/>
                                          </p:stCondLst>
                                        </p:cTn>
                                        <p:tgtEl>
                                          <p:spTgt spid="2050"/>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7" dur="164" tmFilter="0, 0; 0.125,0.2665; 0.25,0.4; 0.375,0.465; 0.5,0.5;  0.625,0.535; 0.75,0.6; 0.875,0.7335; 1,1">
                                          <p:stCondLst>
                                            <p:cond delay="1656"/>
                                          </p:stCondLst>
                                        </p:cTn>
                                        <p:tgtEl>
                                          <p:spTgt spid="2050"/>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8" dur="180" accel="50000">
                                          <p:stCondLst>
                                            <p:cond delay="1820"/>
                                          </p:stCondLst>
                                        </p:cTn>
                                        <p:tgtEl>
                                          <p:spTgt spid="2050"/>
                                        </p:tgtEl>
                                        <p:attrNameLst>
                                          <p:attrName>ppt_y</p:attrName>
                                        </p:attrNameLst>
                                      </p:cBhvr>
                                      <p:tavLst>
                                        <p:tav tm="0">
                                          <p:val>
                                            <p:strVal val="ppt_y"/>
                                          </p:val>
                                        </p:tav>
                                        <p:tav tm="100000">
                                          <p:val>
                                            <p:strVal val="ppt_y+ppt_h"/>
                                          </p:val>
                                        </p:tav>
                                      </p:tavLst>
                                    </p:anim>
                                    <p:animScale>
                                      <p:cBhvr>
                                        <p:cTn id="19" dur="26">
                                          <p:stCondLst>
                                            <p:cond delay="620"/>
                                          </p:stCondLst>
                                        </p:cTn>
                                        <p:tgtEl>
                                          <p:spTgt spid="2050"/>
                                        </p:tgtEl>
                                      </p:cBhvr>
                                      <p:to x="100000" y="60000"/>
                                    </p:animScale>
                                    <p:animScale>
                                      <p:cBhvr>
                                        <p:cTn id="20" dur="166" decel="50000">
                                          <p:stCondLst>
                                            <p:cond delay="646"/>
                                          </p:stCondLst>
                                        </p:cTn>
                                        <p:tgtEl>
                                          <p:spTgt spid="2050"/>
                                        </p:tgtEl>
                                      </p:cBhvr>
                                      <p:to x="100000" y="100000"/>
                                    </p:animScale>
                                    <p:animScale>
                                      <p:cBhvr>
                                        <p:cTn id="21" dur="26">
                                          <p:stCondLst>
                                            <p:cond delay="1312"/>
                                          </p:stCondLst>
                                        </p:cTn>
                                        <p:tgtEl>
                                          <p:spTgt spid="2050"/>
                                        </p:tgtEl>
                                      </p:cBhvr>
                                      <p:to x="100000" y="80000"/>
                                    </p:animScale>
                                    <p:animScale>
                                      <p:cBhvr>
                                        <p:cTn id="22" dur="166" decel="50000">
                                          <p:stCondLst>
                                            <p:cond delay="1338"/>
                                          </p:stCondLst>
                                        </p:cTn>
                                        <p:tgtEl>
                                          <p:spTgt spid="2050"/>
                                        </p:tgtEl>
                                      </p:cBhvr>
                                      <p:to x="100000" y="100000"/>
                                    </p:animScale>
                                    <p:animScale>
                                      <p:cBhvr>
                                        <p:cTn id="23" dur="26">
                                          <p:stCondLst>
                                            <p:cond delay="1642"/>
                                          </p:stCondLst>
                                        </p:cTn>
                                        <p:tgtEl>
                                          <p:spTgt spid="2050"/>
                                        </p:tgtEl>
                                      </p:cBhvr>
                                      <p:to x="100000" y="90000"/>
                                    </p:animScale>
                                    <p:animScale>
                                      <p:cBhvr>
                                        <p:cTn id="24" dur="166" decel="50000">
                                          <p:stCondLst>
                                            <p:cond delay="1668"/>
                                          </p:stCondLst>
                                        </p:cTn>
                                        <p:tgtEl>
                                          <p:spTgt spid="2050"/>
                                        </p:tgtEl>
                                      </p:cBhvr>
                                      <p:to x="100000" y="100000"/>
                                    </p:animScale>
                                    <p:animScale>
                                      <p:cBhvr>
                                        <p:cTn id="25" dur="26">
                                          <p:stCondLst>
                                            <p:cond delay="1808"/>
                                          </p:stCondLst>
                                        </p:cTn>
                                        <p:tgtEl>
                                          <p:spTgt spid="2050"/>
                                        </p:tgtEl>
                                      </p:cBhvr>
                                      <p:to x="100000" y="95000"/>
                                    </p:animScale>
                                    <p:animScale>
                                      <p:cBhvr>
                                        <p:cTn id="26" dur="166" decel="50000">
                                          <p:stCondLst>
                                            <p:cond delay="1834"/>
                                          </p:stCondLst>
                                        </p:cTn>
                                        <p:tgtEl>
                                          <p:spTgt spid="2050"/>
                                        </p:tgtEl>
                                      </p:cBhvr>
                                      <p:to x="100000" y="100000"/>
                                    </p:animScale>
                                    <p:set>
                                      <p:cBhvr>
                                        <p:cTn id="27" dur="1" fill="hold">
                                          <p:stCondLst>
                                            <p:cond delay="1999"/>
                                          </p:stCondLst>
                                        </p:cTn>
                                        <p:tgtEl>
                                          <p:spTgt spid="20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6600" dirty="0">
                <a:latin typeface="Arial Rounded MT Bold" panose="020F0704030504030204" pitchFamily="34" charset="0"/>
              </a:rPr>
              <a:t>“Want to Know”</a:t>
            </a:r>
          </a:p>
        </p:txBody>
      </p:sp>
      <p:sp>
        <p:nvSpPr>
          <p:cNvPr id="3" name="Content Placeholder 2"/>
          <p:cNvSpPr>
            <a:spLocks noGrp="1"/>
          </p:cNvSpPr>
          <p:nvPr>
            <p:ph idx="1"/>
          </p:nvPr>
        </p:nvSpPr>
        <p:spPr/>
        <p:txBody>
          <a:bodyPr>
            <a:normAutofit fontScale="25000" lnSpcReduction="20000"/>
          </a:bodyPr>
          <a:lstStyle/>
          <a:p>
            <a:pPr marL="0" indent="0">
              <a:buNone/>
            </a:pPr>
            <a:r>
              <a:rPr lang="en-US" sz="7200" dirty="0">
                <a:latin typeface="Arial Rounded MT Bold" panose="020F0704030504030204" pitchFamily="34" charset="0"/>
              </a:rPr>
              <a:t>I want to know that student’s by the end of the lesson are proficient in being able to determine author’s purpose in a text and analyze how the author distinguishes his or her position from that of others.</a:t>
            </a:r>
          </a:p>
          <a:p>
            <a:pPr marL="0" indent="0">
              <a:buNone/>
            </a:pPr>
            <a:endParaRPr lang="en-US" sz="7200" dirty="0">
              <a:latin typeface="Arial Rounded MT Bold" panose="020F0704030504030204" pitchFamily="34" charset="0"/>
            </a:endParaRPr>
          </a:p>
          <a:p>
            <a:r>
              <a:rPr lang="en-US" sz="7200" dirty="0">
                <a:latin typeface="Arial Rounded MT Bold" panose="020F0704030504030204" pitchFamily="34" charset="0"/>
              </a:rPr>
              <a:t>The overall objective is for 70% of the class being able to define the meaning of author’s purpose and determine the type of author’s purpose based on textual evidence.</a:t>
            </a:r>
          </a:p>
          <a:p>
            <a:r>
              <a:rPr lang="en-US" sz="7200" dirty="0">
                <a:latin typeface="Arial Rounded MT Bold" panose="020F0704030504030204" pitchFamily="34" charset="0"/>
              </a:rPr>
              <a:t>By the end of the lesson students should be able to define the following terms on the academic word wall:</a:t>
            </a:r>
          </a:p>
          <a:p>
            <a:pPr marL="0" indent="0" algn="ctr">
              <a:buNone/>
            </a:pPr>
            <a:r>
              <a:rPr lang="en-US" sz="7200" dirty="0">
                <a:latin typeface="Arial Rounded MT Bold" panose="020F0704030504030204" pitchFamily="34" charset="0"/>
              </a:rPr>
              <a:t>Author’s purpose</a:t>
            </a:r>
          </a:p>
          <a:p>
            <a:pPr marL="0" indent="0" algn="ctr">
              <a:buNone/>
            </a:pPr>
            <a:r>
              <a:rPr lang="en-US" sz="7200" dirty="0">
                <a:latin typeface="Arial Rounded MT Bold" panose="020F0704030504030204" pitchFamily="34" charset="0"/>
              </a:rPr>
              <a:t>Persuade</a:t>
            </a:r>
          </a:p>
          <a:p>
            <a:pPr marL="0" indent="0" algn="ctr">
              <a:buNone/>
            </a:pPr>
            <a:r>
              <a:rPr lang="en-US" sz="7200" dirty="0">
                <a:latin typeface="Arial Rounded MT Bold" panose="020F0704030504030204" pitchFamily="34" charset="0"/>
              </a:rPr>
              <a:t>Inform</a:t>
            </a:r>
          </a:p>
          <a:p>
            <a:pPr marL="0" indent="0" algn="ctr">
              <a:buNone/>
            </a:pPr>
            <a:r>
              <a:rPr lang="en-US" sz="7200" dirty="0">
                <a:latin typeface="Arial Rounded MT Bold" panose="020F0704030504030204" pitchFamily="34" charset="0"/>
              </a:rPr>
              <a:t>Entertain</a:t>
            </a:r>
          </a:p>
          <a:p>
            <a:pPr marL="0" indent="0">
              <a:buNone/>
            </a:pPr>
            <a:endParaRPr lang="en-US" dirty="0">
              <a:latin typeface="Arial Rounded MT Bold" panose="020F0704030504030204" pitchFamily="34" charset="0"/>
            </a:endParaRPr>
          </a:p>
          <a:p>
            <a:pPr marL="0" indent="0">
              <a:buNone/>
            </a:pPr>
            <a:endParaRPr lang="en-US" dirty="0">
              <a:latin typeface="Arial Rounded MT Bold" panose="020F0704030504030204" pitchFamily="34" charset="0"/>
            </a:endParaRPr>
          </a:p>
          <a:p>
            <a:pPr marL="0" indent="0">
              <a:buNone/>
            </a:pPr>
            <a:r>
              <a:rPr lang="en-US" dirty="0">
                <a:latin typeface="Arial Rounded MT Bold" panose="020F0704030504030204" pitchFamily="34" charset="0"/>
              </a:rPr>
              <a:t> </a:t>
            </a:r>
          </a:p>
        </p:txBody>
      </p:sp>
    </p:spTree>
    <p:extLst>
      <p:ext uri="{BB962C8B-B14F-4D97-AF65-F5344CB8AC3E}">
        <p14:creationId xmlns:p14="http://schemas.microsoft.com/office/powerpoint/2010/main" val="24967595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6000" dirty="0">
                <a:latin typeface="Arial Rounded MT Bold" panose="020F0704030504030204" pitchFamily="34" charset="0"/>
              </a:rPr>
              <a:t>Today’s Agenda</a:t>
            </a:r>
          </a:p>
        </p:txBody>
      </p:sp>
      <p:sp>
        <p:nvSpPr>
          <p:cNvPr id="3" name="Content Placeholder 2"/>
          <p:cNvSpPr>
            <a:spLocks noGrp="1"/>
          </p:cNvSpPr>
          <p:nvPr>
            <p:ph idx="1"/>
          </p:nvPr>
        </p:nvSpPr>
        <p:spPr/>
        <p:txBody>
          <a:bodyPr>
            <a:normAutofit lnSpcReduction="10000"/>
          </a:bodyPr>
          <a:lstStyle/>
          <a:p>
            <a:r>
              <a:rPr lang="en-US" dirty="0"/>
              <a:t>Activating Strategy </a:t>
            </a:r>
          </a:p>
          <a:p>
            <a:r>
              <a:rPr lang="en-US" dirty="0"/>
              <a:t>Review Activating Strategy </a:t>
            </a:r>
          </a:p>
          <a:p>
            <a:r>
              <a:rPr lang="en-US" dirty="0"/>
              <a:t>Instructional Time (15 minutes)</a:t>
            </a:r>
          </a:p>
          <a:p>
            <a:r>
              <a:rPr lang="en-US" dirty="0"/>
              <a:t>Hand-out Author’s Purpose Pie and define author’s purpose</a:t>
            </a:r>
          </a:p>
          <a:p>
            <a:r>
              <a:rPr lang="en-US" dirty="0"/>
              <a:t>Define and provide examples of Persuade (review Pantene ad identify key words the author uses to convince the reader)</a:t>
            </a:r>
          </a:p>
          <a:p>
            <a:r>
              <a:rPr lang="en-US" dirty="0"/>
              <a:t>Define and provide examples of Inform (review a menu and identify what the author provides to the reader that’s informative)</a:t>
            </a:r>
          </a:p>
          <a:p>
            <a:r>
              <a:rPr lang="en-US" dirty="0"/>
              <a:t>Define and provide examples of to Entertain (review the </a:t>
            </a:r>
            <a:r>
              <a:rPr lang="en-US" i="1" dirty="0"/>
              <a:t>The Three Little Pigs </a:t>
            </a:r>
            <a:r>
              <a:rPr lang="en-US" dirty="0"/>
              <a:t>to identify why the setting and characters and character actions that make the story entertaining.</a:t>
            </a:r>
          </a:p>
        </p:txBody>
      </p:sp>
    </p:spTree>
    <p:extLst>
      <p:ext uri="{BB962C8B-B14F-4D97-AF65-F5344CB8AC3E}">
        <p14:creationId xmlns:p14="http://schemas.microsoft.com/office/powerpoint/2010/main" val="38653216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Arial Rounded MT Bold" panose="020F0704030504030204" pitchFamily="34" charset="0"/>
              </a:rPr>
              <a:t>Instructional Materials</a:t>
            </a:r>
          </a:p>
        </p:txBody>
      </p:sp>
      <p:sp>
        <p:nvSpPr>
          <p:cNvPr id="3" name="Content Placeholder 2"/>
          <p:cNvSpPr>
            <a:spLocks noGrp="1"/>
          </p:cNvSpPr>
          <p:nvPr>
            <p:ph idx="1"/>
          </p:nvPr>
        </p:nvSpPr>
        <p:spPr/>
        <p:txBody>
          <a:bodyPr>
            <a:normAutofit/>
          </a:bodyPr>
          <a:lstStyle/>
          <a:p>
            <a:r>
              <a:rPr lang="en-US" dirty="0"/>
              <a:t>Teacher materials are as follows:</a:t>
            </a:r>
          </a:p>
          <a:p>
            <a:r>
              <a:rPr lang="en-US" dirty="0"/>
              <a:t>KWL Chart</a:t>
            </a:r>
          </a:p>
          <a:p>
            <a:r>
              <a:rPr lang="en-US" dirty="0"/>
              <a:t>Author’s purpose pie handout</a:t>
            </a:r>
          </a:p>
          <a:p>
            <a:r>
              <a:rPr lang="en-US" i="1" dirty="0"/>
              <a:t>Three Little Pigs </a:t>
            </a:r>
          </a:p>
          <a:p>
            <a:r>
              <a:rPr lang="en-US" dirty="0"/>
              <a:t>Pantene advertisement</a:t>
            </a:r>
          </a:p>
          <a:p>
            <a:r>
              <a:rPr lang="en-US" dirty="0"/>
              <a:t>Menu</a:t>
            </a:r>
          </a:p>
          <a:p>
            <a:r>
              <a:rPr lang="en-US" dirty="0"/>
              <a:t>LCD projector</a:t>
            </a:r>
          </a:p>
          <a:p>
            <a:r>
              <a:rPr lang="en-US" dirty="0"/>
              <a:t>Document camera</a:t>
            </a:r>
          </a:p>
          <a:p>
            <a:pPr marL="0" indent="0" algn="ctr">
              <a:buNone/>
            </a:pPr>
            <a:endParaRPr lang="en-US" dirty="0"/>
          </a:p>
        </p:txBody>
      </p:sp>
    </p:spTree>
    <p:extLst>
      <p:ext uri="{BB962C8B-B14F-4D97-AF65-F5344CB8AC3E}">
        <p14:creationId xmlns:p14="http://schemas.microsoft.com/office/powerpoint/2010/main" val="305394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6000" dirty="0">
                <a:latin typeface="Arial Rounded MT Bold" panose="020F0704030504030204" pitchFamily="34" charset="0"/>
              </a:rPr>
              <a:t>Activating Strategy</a:t>
            </a:r>
          </a:p>
        </p:txBody>
      </p:sp>
      <p:sp>
        <p:nvSpPr>
          <p:cNvPr id="3" name="Content Placeholder 2"/>
          <p:cNvSpPr>
            <a:spLocks noGrp="1"/>
          </p:cNvSpPr>
          <p:nvPr>
            <p:ph idx="1"/>
          </p:nvPr>
        </p:nvSpPr>
        <p:spPr/>
        <p:txBody>
          <a:bodyPr/>
          <a:lstStyle/>
          <a:p>
            <a:r>
              <a:rPr lang="en-US" dirty="0">
                <a:latin typeface="Arial Rounded MT Bold" panose="020F0704030504030204" pitchFamily="34" charset="0"/>
              </a:rPr>
              <a:t>The use of a graphic organizer is an excellent tool to use in the classroom to help students organize their thoughts. The use of a KWL chart allows them to see what they already knew about author’s purpose as well as what they wanted to know and what they learned. </a:t>
            </a:r>
          </a:p>
          <a:p>
            <a:r>
              <a:rPr lang="en-US" dirty="0">
                <a:latin typeface="Arial Rounded MT Bold" panose="020F0704030504030204" pitchFamily="34" charset="0"/>
              </a:rPr>
              <a:t>This process allows student to assess their knowledge of the topic individually and offers them the opportunity to identify what they learned and if they need additional information to master the objective.</a:t>
            </a:r>
          </a:p>
        </p:txBody>
      </p:sp>
    </p:spTree>
    <p:extLst>
      <p:ext uri="{BB962C8B-B14F-4D97-AF65-F5344CB8AC3E}">
        <p14:creationId xmlns:p14="http://schemas.microsoft.com/office/powerpoint/2010/main" val="27564970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5400" dirty="0">
                <a:latin typeface="Arial Rounded MT Bold" panose="020F0704030504030204" pitchFamily="34" charset="0"/>
              </a:rPr>
              <a:t>Activating Strategy</a:t>
            </a:r>
          </a:p>
        </p:txBody>
      </p:sp>
      <p:sp>
        <p:nvSpPr>
          <p:cNvPr id="3" name="Content Placeholder 2"/>
          <p:cNvSpPr>
            <a:spLocks noGrp="1"/>
          </p:cNvSpPr>
          <p:nvPr>
            <p:ph idx="1"/>
          </p:nvPr>
        </p:nvSpPr>
        <p:spPr>
          <a:xfrm>
            <a:off x="1249251" y="1416678"/>
            <a:ext cx="7585656" cy="1815920"/>
          </a:xfrm>
        </p:spPr>
        <p:txBody>
          <a:bodyPr>
            <a:normAutofit fontScale="92500" lnSpcReduction="10000"/>
          </a:bodyPr>
          <a:lstStyle/>
          <a:p>
            <a:r>
              <a:rPr lang="en-US" dirty="0">
                <a:latin typeface="Arial Rounded MT Bold" panose="020F0704030504030204" pitchFamily="34" charset="0"/>
              </a:rPr>
              <a:t>Students will be given an electronic KWL  chart on Google Documents. Students are expected to write down what they Know about author’s purpose, What I want to know and what I Learned. Today they will only fill out the Know portion and What they hope to learn about author’s purpose. Students are giving three minutes for this activity.</a:t>
            </a:r>
          </a:p>
          <a:p>
            <a:endParaRPr lang="en-US" dirty="0"/>
          </a:p>
        </p:txBody>
      </p:sp>
      <p:pic>
        <p:nvPicPr>
          <p:cNvPr id="3074" name="Picture 2" descr="K-W-L Chart Student Handou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609" y="3135709"/>
            <a:ext cx="6542467" cy="3574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06163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6000" dirty="0">
                <a:latin typeface="Arial Rounded MT Bold" panose="020F0704030504030204" pitchFamily="34" charset="0"/>
              </a:rPr>
              <a:t>Instructor Modeling</a:t>
            </a:r>
          </a:p>
        </p:txBody>
      </p:sp>
      <p:pic>
        <p:nvPicPr>
          <p:cNvPr id="1026" name="Picture 2" descr="https://encrypted-tbn1.gstatic.com/images?q=tbn:ANd9GcQW4nQqO2x7DQEBTFbAHVyTzrxyhZI_3ZHAJ56EqCPtV62PtnCJ"/>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4376681"/>
            <a:ext cx="3811087" cy="248131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mcdn1.teacherspayteachers.com/thumbitem/Authors-Purpose-As-Easy-as-PIE/original-3708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12743"/>
            <a:ext cx="5035639" cy="257175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967470" y="1882955"/>
            <a:ext cx="4198513" cy="2031325"/>
          </a:xfrm>
          <a:prstGeom prst="rect">
            <a:avLst/>
          </a:prstGeom>
          <a:noFill/>
        </p:spPr>
        <p:txBody>
          <a:bodyPr wrap="square" rtlCol="0">
            <a:spAutoFit/>
          </a:bodyPr>
          <a:lstStyle/>
          <a:p>
            <a:r>
              <a:rPr lang="en-US" dirty="0">
                <a:latin typeface="Arial Rounded MT Bold" panose="020F0704030504030204" pitchFamily="34" charset="0"/>
              </a:rPr>
              <a:t>Students will receive a blank copy of an author’s purpose pie chart. The chart will provide them with the space to add the meaning of author’s purpose and the definitions of each type (to persuade, to inform and to entertain.</a:t>
            </a:r>
          </a:p>
        </p:txBody>
      </p:sp>
      <p:sp>
        <p:nvSpPr>
          <p:cNvPr id="5" name="TextBox 4"/>
          <p:cNvSpPr txBox="1"/>
          <p:nvPr/>
        </p:nvSpPr>
        <p:spPr>
          <a:xfrm>
            <a:off x="7109139" y="5048518"/>
            <a:ext cx="3696236" cy="1754326"/>
          </a:xfrm>
          <a:prstGeom prst="rect">
            <a:avLst/>
          </a:prstGeom>
          <a:noFill/>
        </p:spPr>
        <p:txBody>
          <a:bodyPr wrap="square" rtlCol="0">
            <a:spAutoFit/>
          </a:bodyPr>
          <a:lstStyle/>
          <a:p>
            <a:r>
              <a:rPr lang="en-US" dirty="0">
                <a:latin typeface="Arial Rounded MT Bold" panose="020F0704030504030204" pitchFamily="34" charset="0"/>
              </a:rPr>
              <a:t>This is the completed pie chart that has completed with the definition of author’s purpose as well as the types of author’s purse and their definitions.  (total time 3 minutes)</a:t>
            </a:r>
          </a:p>
        </p:txBody>
      </p:sp>
    </p:spTree>
    <p:extLst>
      <p:ext uri="{BB962C8B-B14F-4D97-AF65-F5344CB8AC3E}">
        <p14:creationId xmlns:p14="http://schemas.microsoft.com/office/powerpoint/2010/main" val="21470621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EC76B5"/>
      </a:hlink>
      <a:folHlink>
        <a:srgbClr val="E8ACCD"/>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A207AED3-9ABC-4A18-9978-A59B65688B15}"/>
    </a:ext>
  </a:extLst>
</a:theme>
</file>

<file path=docProps/app.xml><?xml version="1.0" encoding="utf-8"?>
<Properties xmlns="http://schemas.openxmlformats.org/officeDocument/2006/extended-properties" xmlns:vt="http://schemas.openxmlformats.org/officeDocument/2006/docPropsVTypes">
  <Template>Ion</Template>
  <TotalTime>2780</TotalTime>
  <Words>1664</Words>
  <Application>Microsoft Office PowerPoint</Application>
  <PresentationFormat>Widescreen</PresentationFormat>
  <Paragraphs>130</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Arial Rounded MT Bold</vt:lpstr>
      <vt:lpstr>Century Gothic</vt:lpstr>
      <vt:lpstr>Wingdings 3</vt:lpstr>
      <vt:lpstr>Ion</vt:lpstr>
      <vt:lpstr>Creating and Implementing an Absorb-Type Activity</vt:lpstr>
      <vt:lpstr>Author’s Purpose Absorb Activity for Seventh Grade English Language Arts Students</vt:lpstr>
      <vt:lpstr>“What I Know”</vt:lpstr>
      <vt:lpstr>“Want to Know”</vt:lpstr>
      <vt:lpstr>Today’s Agenda</vt:lpstr>
      <vt:lpstr>Instructional Materials</vt:lpstr>
      <vt:lpstr>Activating Strategy</vt:lpstr>
      <vt:lpstr>Activating Strategy</vt:lpstr>
      <vt:lpstr>Instructor Modeling</vt:lpstr>
      <vt:lpstr>Instructional Modeling</vt:lpstr>
      <vt:lpstr>Instructional Modeling</vt:lpstr>
      <vt:lpstr>Instructional Modeling</vt:lpstr>
      <vt:lpstr>Independent Review</vt:lpstr>
      <vt:lpstr>Instructional Modeling</vt:lpstr>
      <vt:lpstr>Summarizer</vt:lpstr>
      <vt:lpstr>Collecting and Recording Information</vt:lpstr>
      <vt:lpstr>Interested Groups Teachers and Students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and Implementing an Absorb-Type Activity</dc:title>
  <dc:creator>kim thomas</dc:creator>
  <cp:lastModifiedBy>Kim Thomas</cp:lastModifiedBy>
  <cp:revision>46</cp:revision>
  <dcterms:created xsi:type="dcterms:W3CDTF">2015-01-19T23:49:37Z</dcterms:created>
  <dcterms:modified xsi:type="dcterms:W3CDTF">2017-01-25T01:02:56Z</dcterms:modified>
</cp:coreProperties>
</file>